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79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631" r:id="rId3"/>
    <p:sldId id="667" r:id="rId4"/>
    <p:sldId id="668" r:id="rId5"/>
    <p:sldId id="669" r:id="rId6"/>
    <p:sldId id="774" r:id="rId7"/>
    <p:sldId id="670" r:id="rId8"/>
    <p:sldId id="886" r:id="rId9"/>
    <p:sldId id="672" r:id="rId10"/>
    <p:sldId id="673" r:id="rId11"/>
    <p:sldId id="674" r:id="rId12"/>
    <p:sldId id="675" r:id="rId13"/>
    <p:sldId id="776" r:id="rId14"/>
    <p:sldId id="676" r:id="rId15"/>
    <p:sldId id="891" r:id="rId16"/>
    <p:sldId id="777" r:id="rId17"/>
    <p:sldId id="677" r:id="rId18"/>
    <p:sldId id="778" r:id="rId19"/>
    <p:sldId id="894" r:id="rId20"/>
    <p:sldId id="896" r:id="rId21"/>
    <p:sldId id="780" r:id="rId22"/>
    <p:sldId id="888" r:id="rId23"/>
    <p:sldId id="687" r:id="rId24"/>
    <p:sldId id="782" r:id="rId25"/>
    <p:sldId id="889" r:id="rId26"/>
    <p:sldId id="691" r:id="rId27"/>
    <p:sldId id="784" r:id="rId28"/>
    <p:sldId id="785" r:id="rId29"/>
    <p:sldId id="890" r:id="rId30"/>
    <p:sldId id="695" r:id="rId31"/>
    <p:sldId id="788" r:id="rId32"/>
    <p:sldId id="897" r:id="rId33"/>
    <p:sldId id="789" r:id="rId34"/>
    <p:sldId id="898" r:id="rId35"/>
    <p:sldId id="907" r:id="rId36"/>
    <p:sldId id="793" r:id="rId37"/>
    <p:sldId id="794" r:id="rId38"/>
    <p:sldId id="899" r:id="rId39"/>
    <p:sldId id="795" r:id="rId40"/>
    <p:sldId id="900" r:id="rId41"/>
    <p:sldId id="797" r:id="rId42"/>
    <p:sldId id="798" r:id="rId43"/>
    <p:sldId id="875" r:id="rId44"/>
    <p:sldId id="799" r:id="rId45"/>
    <p:sldId id="877" r:id="rId46"/>
    <p:sldId id="878" r:id="rId47"/>
    <p:sldId id="879" r:id="rId48"/>
    <p:sldId id="880" r:id="rId49"/>
    <p:sldId id="881" r:id="rId50"/>
    <p:sldId id="882" r:id="rId51"/>
    <p:sldId id="883" r:id="rId52"/>
    <p:sldId id="884" r:id="rId53"/>
    <p:sldId id="885" r:id="rId54"/>
    <p:sldId id="713" r:id="rId55"/>
    <p:sldId id="805" r:id="rId56"/>
    <p:sldId id="715" r:id="rId57"/>
    <p:sldId id="901" r:id="rId58"/>
    <p:sldId id="808" r:id="rId59"/>
    <p:sldId id="902" r:id="rId60"/>
    <p:sldId id="809" r:id="rId61"/>
    <p:sldId id="903" r:id="rId62"/>
    <p:sldId id="810" r:id="rId63"/>
    <p:sldId id="811" r:id="rId64"/>
    <p:sldId id="816" r:id="rId65"/>
    <p:sldId id="812" r:id="rId66"/>
    <p:sldId id="813" r:id="rId67"/>
    <p:sldId id="814" r:id="rId68"/>
    <p:sldId id="904" r:id="rId69"/>
    <p:sldId id="815" r:id="rId70"/>
    <p:sldId id="817" r:id="rId71"/>
    <p:sldId id="818" r:id="rId72"/>
    <p:sldId id="905" r:id="rId73"/>
    <p:sldId id="819" r:id="rId74"/>
    <p:sldId id="820" r:id="rId75"/>
    <p:sldId id="821" r:id="rId76"/>
    <p:sldId id="908" r:id="rId77"/>
    <p:sldId id="729" r:id="rId78"/>
    <p:sldId id="830" r:id="rId79"/>
    <p:sldId id="731" r:id="rId80"/>
    <p:sldId id="909" r:id="rId81"/>
    <p:sldId id="910" r:id="rId82"/>
    <p:sldId id="911" r:id="rId83"/>
    <p:sldId id="832" r:id="rId84"/>
    <p:sldId id="831" r:id="rId85"/>
    <p:sldId id="833" r:id="rId86"/>
    <p:sldId id="834" r:id="rId87"/>
    <p:sldId id="835" r:id="rId88"/>
    <p:sldId id="836" r:id="rId89"/>
    <p:sldId id="739" r:id="rId90"/>
    <p:sldId id="837" r:id="rId91"/>
    <p:sldId id="838" r:id="rId92"/>
    <p:sldId id="839" r:id="rId93"/>
    <p:sldId id="912" r:id="rId94"/>
    <p:sldId id="847" r:id="rId95"/>
    <p:sldId id="848" r:id="rId96"/>
    <p:sldId id="755" r:id="rId97"/>
    <p:sldId id="849" r:id="rId98"/>
    <p:sldId id="850" r:id="rId99"/>
    <p:sldId id="851" r:id="rId100"/>
    <p:sldId id="852" r:id="rId101"/>
    <p:sldId id="853" r:id="rId102"/>
    <p:sldId id="854" r:id="rId103"/>
    <p:sldId id="855" r:id="rId104"/>
    <p:sldId id="856" r:id="rId105"/>
    <p:sldId id="857" r:id="rId106"/>
    <p:sldId id="859" r:id="rId107"/>
    <p:sldId id="860" r:id="rId108"/>
    <p:sldId id="861" r:id="rId109"/>
    <p:sldId id="862" r:id="rId110"/>
    <p:sldId id="863" r:id="rId111"/>
    <p:sldId id="864" r:id="rId112"/>
    <p:sldId id="913" r:id="rId113"/>
    <p:sldId id="630" r:id="rId11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00A99D"/>
    <a:srgbClr val="A41C55"/>
    <a:srgbClr val="B70039"/>
    <a:srgbClr val="F07B8B"/>
    <a:srgbClr val="EA8892"/>
    <a:srgbClr val="C0504D"/>
    <a:srgbClr val="E87785"/>
    <a:srgbClr val="E87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4" autoAdjust="0"/>
    <p:restoredTop sz="76353" autoAdjust="0"/>
  </p:normalViewPr>
  <p:slideViewPr>
    <p:cSldViewPr>
      <p:cViewPr varScale="1">
        <p:scale>
          <a:sx n="87" d="100"/>
          <a:sy n="87" d="100"/>
        </p:scale>
        <p:origin x="2478" y="7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2022-05-16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연결리스트는 노드로 연결시켜서 주소 값을 입력한다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데이터와 링크로 표현한다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Week</a:t>
            </a:r>
            <a:r>
              <a:rPr lang="ko-KR" altLang="en-US" dirty="0"/>
              <a:t>은 주소 값만 알려주는 포인터 구조이다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위에는 논리구조 밑에는 물리구조이다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293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리스트 이름 </a:t>
            </a:r>
            <a:r>
              <a:rPr lang="en-US" altLang="ko-KR" dirty="0"/>
              <a:t>week : </a:t>
            </a:r>
            <a:r>
              <a:rPr lang="ko-KR" altLang="en-US" dirty="0"/>
              <a:t>연결 리스트의 시작을 가리키는 포인터 변수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맨 마지막의 주소 값은 </a:t>
            </a:r>
            <a:r>
              <a:rPr lang="en-US" altLang="ko-KR" dirty="0"/>
              <a:t>NULL</a:t>
            </a:r>
            <a:r>
              <a:rPr lang="ko-KR" altLang="en-US" dirty="0"/>
              <a:t>값을 저장한다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Empty </a:t>
            </a:r>
            <a:r>
              <a:rPr lang="ko-KR" altLang="en-US" dirty="0"/>
              <a:t>공백 연결 리스트</a:t>
            </a:r>
            <a:r>
              <a:rPr lang="en-US" altLang="ko-KR" dirty="0"/>
              <a:t> : </a:t>
            </a:r>
            <a:r>
              <a:rPr lang="ko-KR" altLang="en-US" dirty="0"/>
              <a:t>포인터 변수 </a:t>
            </a:r>
            <a:r>
              <a:rPr lang="en-US" altLang="ko-KR" dirty="0"/>
              <a:t>week </a:t>
            </a:r>
            <a:r>
              <a:rPr lang="ko-KR" altLang="en-US" dirty="0"/>
              <a:t>에 </a:t>
            </a:r>
            <a:r>
              <a:rPr lang="en-US" altLang="ko-KR" dirty="0"/>
              <a:t>NULL</a:t>
            </a:r>
            <a:r>
              <a:rPr lang="ko-KR" altLang="en-US" dirty="0"/>
              <a:t>값을 저장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점 연산자를 사용해 </a:t>
            </a:r>
            <a:r>
              <a:rPr lang="ko-KR" altLang="en-US" dirty="0" err="1"/>
              <a:t>엑세스한다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/>
              <a:t>Week.data</a:t>
            </a:r>
            <a:r>
              <a:rPr lang="en-US" altLang="ko-KR" dirty="0"/>
              <a:t> : </a:t>
            </a:r>
            <a:r>
              <a:rPr lang="ko-KR" altLang="en-US" dirty="0"/>
              <a:t>포인터 </a:t>
            </a:r>
            <a:r>
              <a:rPr lang="en-US" altLang="ko-KR" dirty="0"/>
              <a:t>week</a:t>
            </a:r>
            <a:r>
              <a:rPr lang="ko-KR" altLang="en-US" dirty="0"/>
              <a:t>가 가리키는 노드 데이터 필드 값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/>
              <a:t>Week.link</a:t>
            </a:r>
            <a:r>
              <a:rPr lang="en-US" altLang="ko-KR" dirty="0"/>
              <a:t> : </a:t>
            </a:r>
            <a:r>
              <a:rPr lang="ko-KR" altLang="en-US" dirty="0"/>
              <a:t>포인터 </a:t>
            </a:r>
            <a:r>
              <a:rPr lang="en-US" altLang="ko-KR" dirty="0"/>
              <a:t>week </a:t>
            </a:r>
            <a:r>
              <a:rPr lang="ko-KR" altLang="en-US" dirty="0"/>
              <a:t>가 가리키는 노드 링크 필드에 저장된 </a:t>
            </a:r>
            <a:r>
              <a:rPr lang="ko-KR" altLang="en-US" dirty="0" err="1"/>
              <a:t>주소값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45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재귀 구조체를 보여준 정의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Node</a:t>
            </a:r>
            <a:r>
              <a:rPr lang="ko-KR" altLang="en-US" dirty="0"/>
              <a:t>가 다음 </a:t>
            </a:r>
            <a:r>
              <a:rPr lang="en-US" altLang="ko-KR" dirty="0"/>
              <a:t>Node</a:t>
            </a:r>
            <a:r>
              <a:rPr lang="ko-KR" altLang="en-US" dirty="0"/>
              <a:t>를 가리킨다는 의미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5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77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9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방법의 알고리즘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0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2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254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4-1 </a:t>
            </a:r>
            <a:r>
              <a:rPr lang="ko-KR" altLang="en-US" dirty="0"/>
              <a:t>시험에 나옴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New =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2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Getnode</a:t>
            </a:r>
            <a:r>
              <a:rPr lang="ko-KR" altLang="en-US" dirty="0"/>
              <a:t>라는 함수가  있는데 그것을 가져와라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en-US" altLang="ko-KR" dirty="0"/>
              <a:t>L</a:t>
            </a:r>
            <a:r>
              <a:rPr lang="ko-KR" altLang="en-US" dirty="0"/>
              <a:t>을 </a:t>
            </a:r>
            <a:r>
              <a:rPr lang="ko-KR" altLang="en-US" dirty="0" err="1"/>
              <a:t>가르키고</a:t>
            </a:r>
            <a:r>
              <a:rPr lang="ko-KR" altLang="en-US" dirty="0"/>
              <a:t> 있는 번호를 </a:t>
            </a:r>
            <a:r>
              <a:rPr lang="en-US" altLang="ko-KR" dirty="0" err="1"/>
              <a:t>New.link</a:t>
            </a:r>
            <a:r>
              <a:rPr lang="ko-KR" altLang="en-US" dirty="0"/>
              <a:t>복사한다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9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27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시험에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13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399DA9B5-8C60-4A82-98B6-3959C02E91FE}" type="slidenum">
              <a:rPr kumimoji="0" lang="ko-KR" altLang="en-US" sz="1200"/>
              <a:pPr/>
              <a:t>54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21274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399DA9B5-8C60-4A82-98B6-3959C02E91FE}" type="slidenum">
              <a:rPr kumimoji="0" lang="ko-KR" altLang="en-US" sz="1200"/>
              <a:pPr/>
              <a:t>55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21274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80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0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41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순차 자료구조의 문제점 시험에 나옴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순차 자료구조의 문제점은 연속적인 물리 주소를 유지하기 위해서 원소들을 이동시키는 추가 작업과 시간 소요</a:t>
            </a:r>
            <a:r>
              <a:rPr lang="en-US" altLang="ko-KR" dirty="0"/>
              <a:t>(overhead </a:t>
            </a:r>
            <a:r>
              <a:rPr lang="ko-KR" altLang="en-US" dirty="0"/>
              <a:t>발생</a:t>
            </a:r>
            <a:r>
              <a:rPr lang="en-US" altLang="ko-KR" dirty="0"/>
              <a:t>) </a:t>
            </a:r>
            <a:r>
              <a:rPr lang="ko-KR" altLang="en-US" dirty="0"/>
              <a:t>성능 문제 발생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순차 자료구조는 배열로 구현 메모리 사용의 비효율성 문제를 가진다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579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연결 자료구조는 논리적인 순서와 물리적인 순서가 불일치하다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주소에 의해 순서가 연결되는 방식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/>
              <a:t>물리적인 순서를 맞추기 위한 </a:t>
            </a:r>
            <a:r>
              <a:rPr lang="en-US" altLang="ko-KR" b="1" dirty="0"/>
              <a:t>overhead</a:t>
            </a:r>
            <a:r>
              <a:rPr lang="ko-KR" altLang="en-US" b="1" dirty="0"/>
              <a:t>가 발생하지 않음</a:t>
            </a:r>
            <a:r>
              <a:rPr lang="en-US" altLang="ko-KR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연결 리스트는 연결 자료구조로 표현한다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종류는 단순 연결리스트</a:t>
            </a:r>
            <a:r>
              <a:rPr lang="en-US" altLang="ko-KR" dirty="0"/>
              <a:t>, </a:t>
            </a:r>
            <a:r>
              <a:rPr lang="ko-KR" altLang="en-US" dirty="0"/>
              <a:t>원형 연결리스트</a:t>
            </a:r>
            <a:r>
              <a:rPr lang="en-US" altLang="ko-KR" dirty="0"/>
              <a:t>, </a:t>
            </a:r>
            <a:r>
              <a:rPr lang="ko-KR" altLang="en-US" dirty="0"/>
              <a:t>이중 연결리스트</a:t>
            </a:r>
            <a:r>
              <a:rPr lang="en-US" altLang="ko-KR" dirty="0"/>
              <a:t>, </a:t>
            </a:r>
            <a:r>
              <a:rPr lang="ko-KR" altLang="en-US" dirty="0"/>
              <a:t>이중 원형 연결 리스트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3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하나의 자료구조가 노드</a:t>
            </a:r>
            <a:r>
              <a:rPr lang="en-US" altLang="ko-KR" dirty="0"/>
              <a:t>(node) </a:t>
            </a:r>
            <a:r>
              <a:rPr lang="ko-KR" altLang="en-US" dirty="0"/>
              <a:t>라고 불린다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노드는 데이터와 링크를 가진다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데이터 필드와 링크 필드로 말할 수도 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데이터는 값을 저장하고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링크는 다음 주소를 가르친다</a:t>
            </a:r>
            <a:r>
              <a:rPr lang="en-US" altLang="ko-KR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포인터 변수를 사용해서 </a:t>
            </a:r>
            <a:r>
              <a:rPr lang="ko-KR" altLang="en-US" dirty="0" err="1"/>
              <a:t>주소값을</a:t>
            </a:r>
            <a:r>
              <a:rPr lang="ko-KR" altLang="en-US" dirty="0"/>
              <a:t>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5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순차 자료구조는 배열 연결 자료구조는 포인터를 사용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순차 자료구조는 순서대로 연속하여 저장하지만 연결 자료구조는 순서가 상관없이 주소로 저장한다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순차 자료구조는 오버헤드가 발생하지만 연결 자료구조는 링크 정보만 변경되고 오버헤드가 발생하지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2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 </a:t>
            </a:r>
            <a:r>
              <a:rPr lang="ko-KR" altLang="en-US" dirty="0"/>
              <a:t>링크의 구현을 추상적으로 표현한 자료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0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필드와 링크 필드를 나타내고 포인터는 </a:t>
            </a:r>
            <a:r>
              <a:rPr lang="en-US" altLang="ko-KR" dirty="0"/>
              <a:t>(/0)NULL</a:t>
            </a:r>
            <a:r>
              <a:rPr lang="ko-KR" altLang="en-US" dirty="0"/>
              <a:t>값이 있어야한다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310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선형 리스트 첫번째부터 </a:t>
            </a:r>
            <a:r>
              <a:rPr lang="en-US" altLang="ko-KR" dirty="0"/>
              <a:t>7</a:t>
            </a:r>
            <a:r>
              <a:rPr lang="ko-KR" altLang="en-US" dirty="0"/>
              <a:t>번째까지 배열로 </a:t>
            </a:r>
            <a:r>
              <a:rPr lang="ko-KR" altLang="en-US" dirty="0" err="1"/>
              <a:t>나열하는것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순서가 일치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54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0" y="5770271"/>
            <a:ext cx="9153526" cy="110331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5914301"/>
            <a:ext cx="5544616" cy="838200"/>
          </a:xfrm>
        </p:spPr>
        <p:txBody>
          <a:bodyPr lIns="0"/>
          <a:lstStyle>
            <a:lvl1pPr marL="0" indent="0" algn="l"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r="16362"/>
          <a:stretch/>
        </p:blipFill>
        <p:spPr>
          <a:xfrm>
            <a:off x="7164288" y="188640"/>
            <a:ext cx="1800200" cy="1551644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6E9C0C3-DF79-40FB-A31D-9EBCBA42CD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75" y="2492896"/>
            <a:ext cx="5455124" cy="26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8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4F784C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4F784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38100">
            <a:solidFill>
              <a:schemeClr val="accent3">
                <a:lumMod val="50000"/>
              </a:schemeClr>
            </a:solidFill>
            <a:prstDash val="solid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95803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784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37E15B-5EF1-4CF3-990F-E067222BD1E2}"/>
              </a:ext>
            </a:extLst>
          </p:cNvPr>
          <p:cNvCxnSpPr/>
          <p:nvPr userDrawn="1"/>
        </p:nvCxnSpPr>
        <p:spPr>
          <a:xfrm>
            <a:off x="0" y="764704"/>
            <a:ext cx="9144000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22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latinLnBrk="0"/>
            <a:fld id="{3634E889-5C66-444F-A63E-91A237488BEF}" type="slidenum">
              <a:rPr lang="ko-KR" altLang="en-US" smtClean="0"/>
              <a:pPr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02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81" r:id="rId2"/>
    <p:sldLayoutId id="2147484582" r:id="rId3"/>
    <p:sldLayoutId id="2147484583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4F784C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chemeClr val="accent3">
            <a:lumMod val="50000"/>
          </a:schemeClr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d-rllue3UrLs6Lv1EPjhs0Ox2TifXxL5agtXS9zeFoLyXuA/viewform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395536" y="5914301"/>
            <a:ext cx="8568952" cy="838200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Chapter 04 </a:t>
            </a:r>
            <a:r>
              <a:rPr lang="ko-KR" altLang="en-US" dirty="0"/>
              <a:t>연결 자료구조와 연결 리스트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836712"/>
            <a:ext cx="8686800" cy="5810106"/>
          </a:xfrm>
        </p:spPr>
        <p:txBody>
          <a:bodyPr/>
          <a:lstStyle/>
          <a:p>
            <a:pPr lvl="2" eaLnBrk="1" hangingPunct="1"/>
            <a:r>
              <a:rPr lang="ko-KR" altLang="en-US" dirty="0"/>
              <a:t>선형 리스트 </a:t>
            </a:r>
            <a:r>
              <a:rPr lang="en-US" altLang="ko-KR" dirty="0"/>
              <a:t>week</a:t>
            </a:r>
            <a:r>
              <a:rPr lang="ko-KR" altLang="en-US" dirty="0"/>
              <a:t>의 연결 리스트 표현</a:t>
            </a:r>
            <a:r>
              <a:rPr lang="en-US" altLang="ko-KR" dirty="0"/>
              <a:t> </a:t>
            </a: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82806"/>
            <a:ext cx="5544616" cy="56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/>
          <p:cNvSpPr>
            <a:spLocks/>
          </p:cNvSpPr>
          <p:nvPr/>
        </p:nvSpPr>
        <p:spPr bwMode="auto">
          <a:xfrm>
            <a:off x="1403648" y="2467957"/>
            <a:ext cx="360363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1403648" y="2958494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403648" y="3501008"/>
            <a:ext cx="360363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403648" y="4005237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1403648" y="4509120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1403648" y="5013176"/>
            <a:ext cx="360362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403325" y="5517232"/>
            <a:ext cx="360363" cy="358775"/>
          </a:xfrm>
          <a:custGeom>
            <a:avLst/>
            <a:gdLst>
              <a:gd name="T0" fmla="*/ 2147483647 w 181"/>
              <a:gd name="T1" fmla="*/ 0 h 272"/>
              <a:gd name="T2" fmla="*/ 0 w 181"/>
              <a:gd name="T3" fmla="*/ 2147483647 h 272"/>
              <a:gd name="T4" fmla="*/ 2147483647 w 181"/>
              <a:gd name="T5" fmla="*/ 2147483647 h 272"/>
              <a:gd name="T6" fmla="*/ 0 60000 65536"/>
              <a:gd name="T7" fmla="*/ 0 60000 65536"/>
              <a:gd name="T8" fmla="*/ 0 60000 65536"/>
              <a:gd name="T9" fmla="*/ 0 w 181"/>
              <a:gd name="T10" fmla="*/ 0 h 272"/>
              <a:gd name="T11" fmla="*/ 181 w 181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1" h="272">
                <a:moveTo>
                  <a:pt x="181" y="0"/>
                </a:moveTo>
                <a:cubicBezTo>
                  <a:pt x="90" y="68"/>
                  <a:pt x="0" y="136"/>
                  <a:pt x="0" y="181"/>
                </a:cubicBezTo>
                <a:cubicBezTo>
                  <a:pt x="0" y="226"/>
                  <a:pt x="90" y="249"/>
                  <a:pt x="181" y="27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08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appendTerm</a:t>
            </a:r>
            <a:r>
              <a:rPr lang="en-US" altLang="ko-KR" dirty="0"/>
              <a:t>() </a:t>
            </a:r>
            <a:r>
              <a:rPr lang="ko-KR" altLang="en-US" dirty="0"/>
              <a:t>함수를 이용해 다항식 리스트에 항을 추가한 예</a:t>
            </a:r>
          </a:p>
          <a:p>
            <a:pPr lvl="1"/>
            <a:endParaRPr lang="en-US" altLang="ko-KR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715" y="1556792"/>
            <a:ext cx="7978082" cy="3879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865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다항식끼리의 덧셈 연산과 알고리즘</a:t>
            </a:r>
            <a:endParaRPr lang="en-US" altLang="ko-KR" dirty="0"/>
          </a:p>
          <a:p>
            <a:pPr lvl="1"/>
            <a:r>
              <a:rPr lang="ko-KR" altLang="en-US" dirty="0"/>
              <a:t>덧셈 </a:t>
            </a:r>
            <a:r>
              <a:rPr lang="en-US" altLang="ko-KR" dirty="0"/>
              <a:t>A⒳+B⒳=C⒳</a:t>
            </a:r>
            <a:r>
              <a:rPr lang="ko-KR" altLang="en-US" dirty="0"/>
              <a:t>를 단순 연결 리스트 자료구조를 사용하여 연산</a:t>
            </a:r>
          </a:p>
          <a:p>
            <a:pPr lvl="2"/>
            <a:r>
              <a:rPr lang="ko-KR" altLang="en-US" dirty="0"/>
              <a:t>다항식 </a:t>
            </a:r>
            <a:r>
              <a:rPr lang="en-US" altLang="ko-KR" dirty="0"/>
              <a:t>A⒳</a:t>
            </a:r>
            <a:r>
              <a:rPr lang="ko-KR" altLang="en-US" dirty="0"/>
              <a:t>와 </a:t>
            </a:r>
            <a:r>
              <a:rPr lang="en-US" altLang="ko-KR" dirty="0"/>
              <a:t>B⒳, C⒳</a:t>
            </a:r>
            <a:r>
              <a:rPr lang="ko-KR" altLang="en-US" dirty="0"/>
              <a:t>의 항을 지시하기 위해서 세 개의 포인터를 사용</a:t>
            </a:r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p : </a:t>
            </a:r>
            <a:r>
              <a:rPr lang="ko-KR" altLang="en-US" dirty="0"/>
              <a:t>다항식 </a:t>
            </a:r>
            <a:r>
              <a:rPr lang="en-US" altLang="ko-KR" dirty="0"/>
              <a:t>A⒳</a:t>
            </a:r>
            <a:r>
              <a:rPr lang="ko-KR" altLang="en-US" dirty="0"/>
              <a:t>에서 비교할 항을 지시 </a:t>
            </a:r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q : </a:t>
            </a:r>
            <a:r>
              <a:rPr lang="ko-KR" altLang="en-US" dirty="0"/>
              <a:t>다항식 </a:t>
            </a:r>
            <a:r>
              <a:rPr lang="en-US" altLang="ko-KR" dirty="0"/>
              <a:t>B⒳</a:t>
            </a:r>
            <a:r>
              <a:rPr lang="ko-KR" altLang="en-US" dirty="0"/>
              <a:t>에서 비교할 항을 지시</a:t>
            </a:r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r : </a:t>
            </a:r>
            <a:r>
              <a:rPr lang="ko-KR" altLang="en-US" dirty="0"/>
              <a:t>덧셈연산 결과 만들어지는 다항식 </a:t>
            </a:r>
            <a:r>
              <a:rPr lang="en-US" altLang="ko-KR" dirty="0"/>
              <a:t>C⒳</a:t>
            </a:r>
            <a:r>
              <a:rPr lang="ko-KR" altLang="en-US" dirty="0"/>
              <a:t>의 항을 지시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</p:spTree>
    <p:extLst>
      <p:ext uri="{BB962C8B-B14F-4D97-AF65-F5344CB8AC3E}">
        <p14:creationId xmlns:p14="http://schemas.microsoft.com/office/powerpoint/2010/main" val="34256501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err="1"/>
              <a:t>p.expo</a:t>
            </a:r>
            <a:r>
              <a:rPr lang="en-US" altLang="ko-KR" b="0" dirty="0"/>
              <a:t> </a:t>
            </a:r>
            <a:r>
              <a:rPr lang="ko-KR" altLang="en-US" b="0" dirty="0"/>
              <a:t>＜ </a:t>
            </a:r>
            <a:r>
              <a:rPr lang="en-US" altLang="ko-KR" b="0" dirty="0" err="1"/>
              <a:t>q.expo</a:t>
            </a:r>
            <a:r>
              <a:rPr lang="en-US" altLang="ko-KR" b="0" dirty="0"/>
              <a:t> : </a:t>
            </a:r>
            <a:r>
              <a:rPr lang="ko-KR" altLang="en-US" b="0" dirty="0"/>
              <a:t>다항식 </a:t>
            </a:r>
            <a:r>
              <a:rPr lang="en-US" altLang="ko-KR" b="0" dirty="0"/>
              <a:t>A(x) </a:t>
            </a:r>
            <a:r>
              <a:rPr lang="ko-KR" altLang="en-US" b="0" dirty="0"/>
              <a:t>항의 지수가 작은 경우</a:t>
            </a:r>
          </a:p>
          <a:p>
            <a:pPr lvl="2"/>
            <a:r>
              <a:rPr lang="ko-KR" altLang="en-US" b="0" dirty="0"/>
              <a:t>두 다항식의 지수가 다르면 계수를 더할 수 없고</a:t>
            </a:r>
            <a:r>
              <a:rPr lang="en-US" altLang="ko-KR" b="0" dirty="0"/>
              <a:t>, </a:t>
            </a:r>
            <a:r>
              <a:rPr lang="ko-KR" altLang="en-US" b="0" dirty="0"/>
              <a:t>지수가 높은 항부터 나열하는 다항식 표현 규칙에 따라서 포인터 </a:t>
            </a:r>
            <a:r>
              <a:rPr lang="en-US" altLang="ko-KR" b="0" dirty="0"/>
              <a:t>q</a:t>
            </a:r>
            <a:r>
              <a:rPr lang="ko-KR" altLang="en-US" b="0" dirty="0"/>
              <a:t>가 가리키는 다항식 </a:t>
            </a:r>
            <a:r>
              <a:rPr lang="en-US" altLang="ko-KR" b="0" dirty="0"/>
              <a:t>B(x) </a:t>
            </a:r>
            <a:r>
              <a:rPr lang="ko-KR" altLang="en-US" b="0" dirty="0"/>
              <a:t>항을 </a:t>
            </a:r>
            <a:r>
              <a:rPr lang="en-US" altLang="ko-KR" b="0" dirty="0"/>
              <a:t>C(x) </a:t>
            </a:r>
            <a:r>
              <a:rPr lang="ko-KR" altLang="en-US" b="0" dirty="0"/>
              <a:t>항으로 복사</a:t>
            </a:r>
            <a:endParaRPr lang="en-US" altLang="ko-KR" b="0" dirty="0"/>
          </a:p>
          <a:p>
            <a:pPr lvl="2"/>
            <a:r>
              <a:rPr lang="en-US" altLang="ko-KR" b="0" dirty="0"/>
              <a:t> q</a:t>
            </a:r>
            <a:r>
              <a:rPr lang="ko-KR" altLang="en-US" b="0" dirty="0"/>
              <a:t>가 가리키는 항에 대한 처리가 끝나면 </a:t>
            </a:r>
            <a:r>
              <a:rPr lang="en-US" altLang="ko-KR" b="0" dirty="0"/>
              <a:t>q</a:t>
            </a:r>
            <a:r>
              <a:rPr lang="ko-KR" altLang="en-US" b="0" dirty="0"/>
              <a:t>를 다음 </a:t>
            </a:r>
            <a:r>
              <a:rPr lang="ko-KR" altLang="en-US" b="0" dirty="0" err="1"/>
              <a:t>노드로</a:t>
            </a:r>
            <a:r>
              <a:rPr lang="ko-KR" altLang="en-US" b="0" dirty="0"/>
              <a:t> 이동</a:t>
            </a: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9958" y="2708920"/>
            <a:ext cx="725109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9492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p.expo</a:t>
            </a:r>
            <a:r>
              <a:rPr lang="en-US" altLang="ko-KR" dirty="0"/>
              <a:t> = </a:t>
            </a:r>
            <a:r>
              <a:rPr lang="en-US" altLang="ko-KR" dirty="0" err="1"/>
              <a:t>q.expo</a:t>
            </a:r>
            <a:r>
              <a:rPr lang="en-US" altLang="ko-KR" dirty="0"/>
              <a:t> : </a:t>
            </a:r>
            <a:r>
              <a:rPr lang="ko-KR" altLang="en-US" dirty="0"/>
              <a:t>두 다항식 항의 지수가 같은 경우</a:t>
            </a:r>
          </a:p>
          <a:p>
            <a:pPr lvl="2"/>
            <a:r>
              <a:rPr lang="ko-KR" altLang="en-US" dirty="0"/>
              <a:t>두 다항식의 지수가 같으면 지수가 같은 항의 계수를 더해 </a:t>
            </a:r>
            <a:r>
              <a:rPr lang="en-US" altLang="ko-KR" dirty="0"/>
              <a:t>C(x) </a:t>
            </a:r>
            <a:r>
              <a:rPr lang="ko-KR" altLang="en-US" dirty="0"/>
              <a:t>항을 만들면 되므로 </a:t>
            </a:r>
            <a:r>
              <a:rPr lang="en-US" altLang="ko-KR" dirty="0" err="1"/>
              <a:t>p.coef</a:t>
            </a:r>
            <a:r>
              <a:rPr lang="ko-KR" altLang="en-US" dirty="0"/>
              <a:t>와 </a:t>
            </a:r>
            <a:r>
              <a:rPr lang="en-US" altLang="ko-KR" dirty="0" err="1"/>
              <a:t>q.coef</a:t>
            </a:r>
            <a:r>
              <a:rPr lang="ko-KR" altLang="en-US" dirty="0"/>
              <a:t>를 더해 </a:t>
            </a:r>
            <a:r>
              <a:rPr lang="en-US" altLang="ko-KR" dirty="0"/>
              <a:t>C(x) </a:t>
            </a:r>
            <a:r>
              <a:rPr lang="ko-KR" altLang="en-US" dirty="0"/>
              <a:t>항인 </a:t>
            </a:r>
            <a:r>
              <a:rPr lang="en-US" altLang="ko-KR" dirty="0" err="1"/>
              <a:t>r.coef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지수는 </a:t>
            </a:r>
            <a:r>
              <a:rPr lang="en-US" altLang="ko-KR" dirty="0" err="1"/>
              <a:t>p.expo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q.expo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 err="1"/>
              <a:t>r.expo</a:t>
            </a:r>
            <a:r>
              <a:rPr lang="ko-KR" altLang="en-US" dirty="0"/>
              <a:t>에 저장</a:t>
            </a:r>
          </a:p>
          <a:p>
            <a:pPr lvl="2"/>
            <a:r>
              <a:rPr lang="ko-KR" altLang="en-US" dirty="0"/>
              <a:t>다음 항을 비교하기 위해 포인터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를 각각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1652" y="2725100"/>
            <a:ext cx="7212756" cy="387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199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p.expo</a:t>
            </a:r>
            <a:r>
              <a:rPr lang="en-US" altLang="ko-KR" dirty="0"/>
              <a:t> </a:t>
            </a:r>
            <a:r>
              <a:rPr lang="ko-KR" altLang="en-US" dirty="0"/>
              <a:t>＞ </a:t>
            </a:r>
            <a:r>
              <a:rPr lang="en-US" altLang="ko-KR" dirty="0" err="1"/>
              <a:t>q.expo</a:t>
            </a:r>
            <a:r>
              <a:rPr lang="en-US" altLang="ko-KR" dirty="0"/>
              <a:t> : </a:t>
            </a:r>
            <a:r>
              <a:rPr lang="ko-KR" altLang="en-US" dirty="0"/>
              <a:t>다항식 </a:t>
            </a:r>
            <a:r>
              <a:rPr lang="en-US" altLang="ko-KR" dirty="0"/>
              <a:t>A(x) </a:t>
            </a:r>
            <a:r>
              <a:rPr lang="ko-KR" altLang="en-US" dirty="0"/>
              <a:t>항의 지수가 큰 경우</a:t>
            </a:r>
          </a:p>
          <a:p>
            <a:pPr lvl="2"/>
            <a:r>
              <a:rPr lang="en-US" altLang="ko-KR" dirty="0"/>
              <a:t>p</a:t>
            </a:r>
            <a:r>
              <a:rPr lang="ko-KR" altLang="en-US" dirty="0"/>
              <a:t>가 가리키는 다항식 </a:t>
            </a:r>
            <a:r>
              <a:rPr lang="en-US" altLang="ko-KR" dirty="0"/>
              <a:t>A(x) </a:t>
            </a:r>
            <a:r>
              <a:rPr lang="ko-KR" altLang="en-US" dirty="0"/>
              <a:t>항의 지수가 더 크면 포인터 </a:t>
            </a:r>
            <a:r>
              <a:rPr lang="en-US" altLang="ko-KR" dirty="0"/>
              <a:t>p</a:t>
            </a:r>
            <a:r>
              <a:rPr lang="ko-KR" altLang="en-US" dirty="0"/>
              <a:t>가 가리키는 항을 </a:t>
            </a:r>
            <a:r>
              <a:rPr lang="en-US" altLang="ko-KR" dirty="0"/>
              <a:t>C(x) </a:t>
            </a:r>
            <a:r>
              <a:rPr lang="ko-KR" altLang="en-US" dirty="0"/>
              <a:t>항으로 복사</a:t>
            </a:r>
            <a:endParaRPr lang="en-US" altLang="ko-KR" dirty="0"/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가 가리키는 항에 대한 처리가 끝났으므로 </a:t>
            </a:r>
            <a:r>
              <a:rPr lang="en-US" altLang="ko-KR" dirty="0"/>
              <a:t>p</a:t>
            </a:r>
            <a:r>
              <a:rPr lang="ko-KR" altLang="en-US" dirty="0"/>
              <a:t>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9940" y="2459856"/>
            <a:ext cx="7516128" cy="411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0418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>
          <a:xfrm>
            <a:off x="227013" y="836712"/>
            <a:ext cx="8686800" cy="5715000"/>
          </a:xfrm>
        </p:spPr>
        <p:txBody>
          <a:bodyPr/>
          <a:lstStyle/>
          <a:p>
            <a:pPr lvl="1"/>
            <a:r>
              <a:rPr lang="ko-KR" altLang="en-US" dirty="0"/>
              <a:t>두 다항식의 덧셈 연산 알고리즘으로 정리</a:t>
            </a:r>
            <a:endParaRPr lang="en-US" altLang="ko-KR" dirty="0"/>
          </a:p>
          <a:p>
            <a:pPr marL="357187" lvl="1" indent="0">
              <a:buNone/>
            </a:pP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08" y="1156390"/>
            <a:ext cx="5326708" cy="570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5733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다항식 </a:t>
            </a:r>
            <a:r>
              <a:rPr lang="en-US" altLang="ko-KR" dirty="0"/>
              <a:t>A(x) =4x3+3x2+5x</a:t>
            </a:r>
            <a:r>
              <a:rPr lang="ko-KR" altLang="en-US" dirty="0"/>
              <a:t>와 </a:t>
            </a:r>
            <a:r>
              <a:rPr lang="en-US" altLang="ko-KR" dirty="0"/>
              <a:t>B(x) = 3x4+x3+2x+1</a:t>
            </a:r>
            <a:r>
              <a:rPr lang="ko-KR" altLang="en-US" dirty="0"/>
              <a:t>을 단계별 과정</a:t>
            </a: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의 초기 상태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59" y="1783344"/>
            <a:ext cx="8077927" cy="357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929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에서 다항식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에 처리 항 있는 동안</a:t>
            </a:r>
            <a:r>
              <a:rPr lang="en-US" altLang="ko-KR" dirty="0"/>
              <a:t>, </a:t>
            </a:r>
            <a:r>
              <a:rPr lang="ko-KR" altLang="en-US" dirty="0"/>
              <a:t>항의 지수 비교 처리 작업 반복</a:t>
            </a: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ko-KR" altLang="en-US" dirty="0"/>
              <a:t>수행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1468" y="1788895"/>
            <a:ext cx="8029004" cy="436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6832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 </a:t>
            </a:r>
            <a:r>
              <a:rPr lang="ko-KR" altLang="en-US" dirty="0"/>
              <a:t>수행</a:t>
            </a:r>
          </a:p>
          <a:p>
            <a:pPr marL="627062" lvl="2" indent="0">
              <a:buNone/>
            </a:pPr>
            <a:endParaRPr lang="en-US" altLang="ko-KR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992888" cy="44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145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c  </a:t>
            </a:r>
            <a:r>
              <a:rPr lang="ko-KR" altLang="en-US" dirty="0"/>
              <a:t>수행</a:t>
            </a:r>
          </a:p>
          <a:p>
            <a:pPr marL="627062" lvl="2" indent="0">
              <a:buNone/>
            </a:pPr>
            <a:endParaRPr lang="en-US" altLang="ko-KR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6" y="1412776"/>
            <a:ext cx="7987630" cy="431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43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선형 리스트와 연결 리스트의 비교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b="1" u="sng" dirty="0"/>
              <a:t>리스트 이름</a:t>
            </a:r>
            <a:r>
              <a:rPr lang="ko-KR" altLang="en-US" b="1" dirty="0"/>
              <a:t> </a:t>
            </a:r>
            <a:r>
              <a:rPr lang="en-US" altLang="ko-KR" dirty="0"/>
              <a:t>week : </a:t>
            </a:r>
            <a:r>
              <a:rPr lang="ko-KR" altLang="en-US" u="sng" dirty="0"/>
              <a:t>연결 리스트의 시작</a:t>
            </a:r>
            <a:r>
              <a:rPr lang="ko-KR" altLang="en-US" dirty="0"/>
              <a:t>을 가리키는 포인터 변수</a:t>
            </a:r>
          </a:p>
          <a:p>
            <a:pPr lvl="3" eaLnBrk="1" hangingPunct="1">
              <a:lnSpc>
                <a:spcPct val="140000"/>
              </a:lnSpc>
              <a:defRPr/>
            </a:pPr>
            <a:r>
              <a:rPr lang="en-US" altLang="ko-KR" dirty="0"/>
              <a:t>week</a:t>
            </a:r>
            <a:r>
              <a:rPr lang="ko-KR" altLang="en-US" dirty="0"/>
              <a:t>는 </a:t>
            </a:r>
            <a:r>
              <a:rPr lang="ko-KR" altLang="en-US" u="sng" dirty="0"/>
              <a:t>연결 리스트의 첫 번째 노드</a:t>
            </a:r>
            <a:r>
              <a:rPr lang="ko-KR" altLang="en-US" dirty="0"/>
              <a:t>를 가리킴과 동시에 연결된 리스트 전체 의미</a:t>
            </a:r>
            <a:endParaRPr lang="en-US" altLang="ko-KR" dirty="0"/>
          </a:p>
          <a:p>
            <a:pPr lvl="3" eaLnBrk="1" hangingPunct="1">
              <a:lnSpc>
                <a:spcPct val="140000"/>
              </a:lnSpc>
              <a:defRPr/>
            </a:pPr>
            <a:endParaRPr lang="ko-KR" altLang="en-US" sz="800" dirty="0"/>
          </a:p>
          <a:p>
            <a:pPr lvl="2" eaLnBrk="1" hangingPunct="1">
              <a:defRPr/>
            </a:pPr>
            <a:r>
              <a:rPr lang="ko-KR" altLang="en-US" dirty="0"/>
              <a:t>연결 리스트의 마지막 노드의 링크 필드 </a:t>
            </a:r>
            <a:r>
              <a:rPr lang="en-US" altLang="ko-KR" dirty="0"/>
              <a:t>: </a:t>
            </a:r>
            <a:r>
              <a:rPr lang="ko-KR" altLang="en-US" dirty="0"/>
              <a:t>노드 끝을 표시하기 위해 </a:t>
            </a:r>
            <a:r>
              <a:rPr lang="en-US" altLang="ko-KR" b="1" dirty="0"/>
              <a:t>NULL</a:t>
            </a:r>
            <a:r>
              <a:rPr lang="en-US" altLang="ko-KR" dirty="0"/>
              <a:t>(</a:t>
            </a:r>
            <a:r>
              <a:rPr lang="ko-KR" altLang="en-US" dirty="0"/>
              <a:t>널</a:t>
            </a:r>
            <a:r>
              <a:rPr lang="en-US" altLang="ko-KR" dirty="0"/>
              <a:t>)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2" eaLnBrk="1" hangingPunct="1">
              <a:defRPr/>
            </a:pPr>
            <a:endParaRPr lang="ko-KR" altLang="en-US" sz="800" dirty="0"/>
          </a:p>
          <a:p>
            <a:pPr lvl="2" eaLnBrk="1" hangingPunct="1">
              <a:defRPr/>
            </a:pPr>
            <a:r>
              <a:rPr lang="ko-KR" altLang="en-US" b="1" dirty="0"/>
              <a:t>공백 연결 리스트 </a:t>
            </a:r>
            <a:r>
              <a:rPr lang="en-US" altLang="ko-KR" dirty="0"/>
              <a:t>: </a:t>
            </a:r>
            <a:r>
              <a:rPr lang="ko-KR" altLang="en-US" dirty="0"/>
              <a:t>포인터 변수 </a:t>
            </a:r>
            <a:r>
              <a:rPr lang="en-US" altLang="ko-KR" dirty="0"/>
              <a:t>week</a:t>
            </a:r>
            <a:r>
              <a:rPr lang="ko-KR" altLang="en-US" dirty="0"/>
              <a:t>에 </a:t>
            </a:r>
            <a:r>
              <a:rPr lang="en-US" altLang="ko-KR" dirty="0"/>
              <a:t>NULL</a:t>
            </a:r>
            <a:r>
              <a:rPr lang="ko-KR" altLang="en-US" dirty="0"/>
              <a:t> 저장</a:t>
            </a:r>
            <a:r>
              <a:rPr lang="en-US" altLang="ko-KR" dirty="0"/>
              <a:t>(</a:t>
            </a:r>
            <a:r>
              <a:rPr lang="ko-KR" altLang="en-US" dirty="0"/>
              <a:t>널 포인터</a:t>
            </a:r>
            <a:r>
              <a:rPr lang="en-US" altLang="ko-KR" dirty="0"/>
              <a:t>)</a:t>
            </a:r>
          </a:p>
          <a:p>
            <a:pPr lvl="2" eaLnBrk="1" hangingPunct="1">
              <a:defRPr/>
            </a:pPr>
            <a:endParaRPr lang="en-US" altLang="ko-KR" sz="800" dirty="0"/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dirty="0"/>
              <a:t>각 노드의 필드에 저장한 값은 </a:t>
            </a:r>
            <a:r>
              <a:rPr lang="ko-KR" altLang="en-US" b="1" dirty="0"/>
              <a:t>점 연산자</a:t>
            </a:r>
            <a:r>
              <a:rPr lang="ko-KR" altLang="en-US" dirty="0"/>
              <a:t>를 사용해 액세스</a:t>
            </a:r>
          </a:p>
          <a:p>
            <a:pPr lvl="3" eaLnBrk="1" hangingPunct="1">
              <a:defRPr/>
            </a:pPr>
            <a:r>
              <a:rPr lang="en-US" altLang="ko-KR" dirty="0" err="1"/>
              <a:t>week</a:t>
            </a:r>
            <a:r>
              <a:rPr lang="en-US" altLang="ko-KR" sz="24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ko-KR" dirty="0" err="1"/>
              <a:t>data</a:t>
            </a:r>
            <a:r>
              <a:rPr lang="en-US" altLang="ko-KR" dirty="0"/>
              <a:t>  : </a:t>
            </a:r>
            <a:r>
              <a:rPr lang="ko-KR" altLang="en-US" dirty="0"/>
              <a:t>포인터 </a:t>
            </a:r>
            <a:r>
              <a:rPr lang="en-US" altLang="ko-KR" dirty="0"/>
              <a:t>week</a:t>
            </a:r>
            <a:r>
              <a:rPr lang="ko-KR" altLang="en-US" dirty="0"/>
              <a:t>가 가리키는 노드 데이터 필드 값 </a:t>
            </a:r>
            <a:r>
              <a:rPr lang="ko-KR" altLang="en-US" b="0" dirty="0"/>
              <a:t>‘</a:t>
            </a:r>
            <a:r>
              <a:rPr lang="ko-KR" altLang="en-US" dirty="0"/>
              <a:t>월</a:t>
            </a:r>
            <a:r>
              <a:rPr lang="ko-KR" altLang="en-US" b="0" dirty="0"/>
              <a:t>‘</a:t>
            </a:r>
            <a:endParaRPr lang="ko-KR" altLang="en-US" dirty="0"/>
          </a:p>
          <a:p>
            <a:pPr lvl="3" eaLnBrk="1" hangingPunct="1">
              <a:defRPr/>
            </a:pPr>
            <a:r>
              <a:rPr lang="en-US" altLang="ko-KR" dirty="0" err="1"/>
              <a:t>week</a:t>
            </a:r>
            <a:r>
              <a:rPr lang="en-US" altLang="ko-KR" sz="24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ko-KR" dirty="0" err="1"/>
              <a:t>link</a:t>
            </a:r>
            <a:r>
              <a:rPr lang="en-US" altLang="ko-KR" dirty="0"/>
              <a:t>   : </a:t>
            </a:r>
            <a:r>
              <a:rPr lang="ko-KR" altLang="en-US" dirty="0"/>
              <a:t>포인터 </a:t>
            </a:r>
            <a:r>
              <a:rPr lang="en-US" altLang="ko-KR" dirty="0"/>
              <a:t>week</a:t>
            </a:r>
            <a:r>
              <a:rPr lang="ko-KR" altLang="en-US" dirty="0"/>
              <a:t>가 가리키는 노드 링크 필드에 저장된 </a:t>
            </a:r>
            <a:r>
              <a:rPr lang="ko-KR" altLang="en-US" dirty="0" err="1"/>
              <a:t>주소값</a:t>
            </a:r>
            <a:r>
              <a:rPr lang="en-US" altLang="ko-KR" dirty="0"/>
              <a:t> </a:t>
            </a:r>
            <a:r>
              <a:rPr lang="ko-KR" altLang="en-US" b="0" dirty="0"/>
              <a:t>‘</a:t>
            </a:r>
            <a:r>
              <a:rPr lang="en-US" altLang="ko-KR" dirty="0"/>
              <a:t>120</a:t>
            </a:r>
            <a:r>
              <a:rPr lang="ko-KR" altLang="en-US" b="0" dirty="0"/>
              <a:t>‘</a:t>
            </a: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6336" y="2950713"/>
            <a:ext cx="1415371" cy="66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0228" y="5013176"/>
            <a:ext cx="6804639" cy="142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3933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 </a:t>
            </a:r>
            <a:r>
              <a:rPr lang="ko-KR" altLang="en-US" dirty="0"/>
              <a:t>수행</a:t>
            </a:r>
          </a:p>
          <a:p>
            <a:pPr marL="627062" lvl="2" indent="0">
              <a:buNone/>
            </a:pPr>
            <a:endParaRPr lang="en-US" altLang="ko-KR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412776"/>
            <a:ext cx="78390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107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다항식 </a:t>
            </a:r>
            <a:r>
              <a:rPr lang="en-US" altLang="ko-KR" dirty="0"/>
              <a:t>A</a:t>
            </a:r>
            <a:r>
              <a:rPr lang="ko-KR" altLang="en-US" dirty="0"/>
              <a:t>의 모든 항에 대한 처리가 끝나고 포인터 </a:t>
            </a:r>
            <a:r>
              <a:rPr lang="en-US" altLang="ko-KR" dirty="0"/>
              <a:t>p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 되었으므로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의 </a:t>
            </a:r>
            <a:r>
              <a:rPr lang="en-US" altLang="ko-KR" dirty="0"/>
              <a:t>while </a:t>
            </a:r>
            <a:r>
              <a:rPr lang="ko-KR" altLang="en-US" dirty="0"/>
              <a:t>문 반복 끝나고 </a:t>
            </a:r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/>
              <a:t> 수행하여 포인터 </a:t>
            </a:r>
            <a:r>
              <a:rPr lang="en-US" altLang="ko-KR" dirty="0"/>
              <a:t>q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 될 때까지</a:t>
            </a:r>
            <a:r>
              <a:rPr lang="en-US" altLang="ko-KR" dirty="0"/>
              <a:t>(while (</a:t>
            </a:r>
            <a:r>
              <a:rPr lang="en-US" altLang="ko-KR" dirty="0" err="1"/>
              <a:t>q≠NULL</a:t>
            </a:r>
            <a:r>
              <a:rPr lang="en-US" altLang="ko-KR" dirty="0"/>
              <a:t>)), q </a:t>
            </a:r>
            <a:r>
              <a:rPr lang="ko-KR" altLang="en-US" dirty="0" err="1"/>
              <a:t>노드를</a:t>
            </a:r>
            <a:r>
              <a:rPr lang="ko-KR" altLang="en-US" dirty="0"/>
              <a:t> 리스트 </a:t>
            </a:r>
            <a:r>
              <a:rPr lang="en-US" altLang="ko-KR" dirty="0"/>
              <a:t>C </a:t>
            </a:r>
            <a:r>
              <a:rPr lang="ko-KR" altLang="en-US" dirty="0"/>
              <a:t>의 마지막 </a:t>
            </a:r>
            <a:r>
              <a:rPr lang="ko-KR" altLang="en-US" dirty="0" err="1"/>
              <a:t>노드로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2"/>
            <a:r>
              <a:rPr lang="ko-KR" altLang="en-US" dirty="0"/>
              <a:t>마지막으로 </a:t>
            </a:r>
            <a:r>
              <a:rPr lang="ko-KR" altLang="en-US" dirty="0">
                <a:solidFill>
                  <a:srgbClr val="FF0000"/>
                </a:solidFill>
              </a:rPr>
              <a:t>➎</a:t>
            </a:r>
            <a:r>
              <a:rPr lang="ko-KR" altLang="en-US" dirty="0"/>
              <a:t>에서 완성된 덧셈 결과 다항식 </a:t>
            </a:r>
            <a:r>
              <a:rPr lang="en-US" altLang="ko-KR" dirty="0"/>
              <a:t>C</a:t>
            </a:r>
            <a:r>
              <a:rPr lang="ko-KR" altLang="en-US" dirty="0"/>
              <a:t> 반환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덧셈 연산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4" y="2348880"/>
            <a:ext cx="8532440" cy="322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0398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4-5] </a:t>
            </a:r>
            <a:r>
              <a:rPr lang="ko-KR" altLang="en-US"/>
              <a:t>연결 </a:t>
            </a:r>
            <a:r>
              <a:rPr lang="ko-KR" altLang="en-US" dirty="0"/>
              <a:t>리스트를 이용한 </a:t>
            </a:r>
            <a:r>
              <a:rPr lang="ko-KR" altLang="en-US"/>
              <a:t>다항식 프로그램</a:t>
            </a:r>
            <a:r>
              <a:rPr lang="en-US" altLang="ko-KR"/>
              <a:t>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222p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5" y="1921044"/>
            <a:ext cx="5112567" cy="134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4675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27B38-606B-424C-9F9A-7EFF44FB0881}"/>
              </a:ext>
            </a:extLst>
          </p:cNvPr>
          <p:cNvSpPr txBox="1"/>
          <p:nvPr/>
        </p:nvSpPr>
        <p:spPr>
          <a:xfrm>
            <a:off x="3131840" y="5013176"/>
            <a:ext cx="3095625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도서에 대한 의견을 남겨주세요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.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dirty="0">
                <a:solidFill>
                  <a:srgbClr val="0070C0"/>
                </a:solidFill>
                <a:hlinkClick r:id="rId3"/>
              </a:rPr>
              <a:t>의견 남기러 가기</a:t>
            </a:r>
            <a:endParaRPr lang="en-US" altLang="ko-KR" sz="1400" b="0" dirty="0">
              <a:solidFill>
                <a:srgbClr val="0070C0"/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리스트 </a:t>
            </a:r>
            <a:r>
              <a:rPr lang="en-US" altLang="ko-KR" dirty="0"/>
              <a:t>week</a:t>
            </a:r>
            <a:r>
              <a:rPr lang="ko-KR" altLang="en-US" dirty="0"/>
              <a:t>의 </a:t>
            </a:r>
            <a:r>
              <a:rPr lang="ko-KR" altLang="en-US" dirty="0" err="1"/>
              <a:t>노드에</a:t>
            </a:r>
            <a:r>
              <a:rPr lang="ko-KR" altLang="en-US" dirty="0"/>
              <a:t> 대한 구조체 정의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ko-KR" altLang="en-US" dirty="0"/>
          </a:p>
          <a:p>
            <a:pPr lvl="1"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433" y="1340768"/>
            <a:ext cx="4028734" cy="180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8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/>
              <a:t>연결 리스트의 노드와 점 연산자 표현</a:t>
            </a:r>
            <a:endParaRPr lang="en-US" altLang="ko-KR" b="0"/>
          </a:p>
          <a:p>
            <a:pPr lvl="2">
              <a:lnSpc>
                <a:spcPct val="120000"/>
              </a:lnSpc>
              <a:spcAft>
                <a:spcPts val="0"/>
              </a:spcAft>
            </a:pPr>
            <a:r>
              <a:rPr lang="en-US" altLang="ko-KR" b="0"/>
              <a:t>(</a:t>
            </a:r>
            <a:r>
              <a:rPr lang="en-US" altLang="ko-KR" b="0" dirty="0"/>
              <a:t>a)</a:t>
            </a:r>
            <a:r>
              <a:rPr lang="ko-KR" altLang="en-US" b="0" dirty="0"/>
              <a:t>의 대화에 </a:t>
            </a:r>
            <a:r>
              <a:rPr lang="ko-KR" altLang="en-US" b="0"/>
              <a:t>담긴 진호와 </a:t>
            </a:r>
            <a:r>
              <a:rPr lang="ko-KR" altLang="en-US" b="0" dirty="0"/>
              <a:t>상원이의 </a:t>
            </a:r>
            <a:r>
              <a:rPr lang="ko-KR" altLang="en-US" b="0"/>
              <a:t>관계를 </a:t>
            </a:r>
            <a:br>
              <a:rPr lang="en-US" altLang="ko-KR" b="0"/>
            </a:br>
            <a:r>
              <a:rPr lang="en-US" altLang="ko-KR" b="0"/>
              <a:t>(</a:t>
            </a:r>
            <a:r>
              <a:rPr lang="en-US" altLang="ko-KR" b="0" dirty="0"/>
              <a:t>b)</a:t>
            </a:r>
            <a:r>
              <a:rPr lang="ko-KR" altLang="en-US" b="0" dirty="0"/>
              <a:t>의 연결 리스트의 </a:t>
            </a:r>
            <a:r>
              <a:rPr lang="ko-KR" altLang="en-US" b="0" dirty="0" err="1"/>
              <a:t>노드로</a:t>
            </a:r>
            <a:r>
              <a:rPr lang="ko-KR" altLang="en-US" b="0" dirty="0"/>
              <a:t> 표현하고</a:t>
            </a:r>
            <a:r>
              <a:rPr lang="en-US" altLang="ko-KR" b="0"/>
              <a:t>, </a:t>
            </a:r>
            <a:br>
              <a:rPr lang="en-US" altLang="ko-KR" b="0"/>
            </a:br>
            <a:r>
              <a:rPr lang="en-US" altLang="ko-KR" b="0"/>
              <a:t>(c)</a:t>
            </a:r>
            <a:r>
              <a:rPr lang="ko-KR" altLang="en-US" b="0" dirty="0"/>
              <a:t>와 같이 점 연산자</a:t>
            </a:r>
            <a:r>
              <a:rPr lang="en-US" altLang="ko-KR" b="0" dirty="0"/>
              <a:t>(.)</a:t>
            </a:r>
            <a:r>
              <a:rPr lang="ko-KR" altLang="en-US" b="0" dirty="0"/>
              <a:t>를 </a:t>
            </a:r>
            <a:r>
              <a:rPr lang="ko-KR" altLang="en-US" b="0"/>
              <a:t>사용하여 액세스</a:t>
            </a:r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2397150"/>
            <a:ext cx="7956376" cy="365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84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단순 연결 리스트</a:t>
            </a:r>
            <a:r>
              <a:rPr lang="en-US" altLang="ko-KR" baseline="30000" dirty="0"/>
              <a:t>singly linked list</a:t>
            </a:r>
            <a:r>
              <a:rPr lang="ko-KR" altLang="en-US" dirty="0"/>
              <a:t>의 개념</a:t>
            </a:r>
            <a:endParaRPr lang="en-US" altLang="ko-KR" dirty="0"/>
          </a:p>
          <a:p>
            <a:pPr lvl="1" eaLnBrk="1" hangingPunct="1"/>
            <a:r>
              <a:rPr lang="ko-KR" altLang="en-US" dirty="0" err="1"/>
              <a:t>노드가</a:t>
            </a:r>
            <a:r>
              <a:rPr lang="ko-KR" altLang="en-US" dirty="0"/>
              <a:t> 하나의 링크 필드에 의해서 다음 </a:t>
            </a:r>
            <a:r>
              <a:rPr lang="ko-KR" altLang="en-US" dirty="0" err="1"/>
              <a:t>노드와</a:t>
            </a:r>
            <a:r>
              <a:rPr lang="ko-KR" altLang="en-US" dirty="0"/>
              <a:t> 연결되는 구조를 가짐</a:t>
            </a:r>
          </a:p>
          <a:p>
            <a:pPr lvl="1" eaLnBrk="1" hangingPunct="1"/>
            <a:r>
              <a:rPr lang="ko-KR" altLang="en-US" dirty="0"/>
              <a:t>연결 리스트</a:t>
            </a:r>
            <a:r>
              <a:rPr lang="en-US" altLang="ko-KR" dirty="0"/>
              <a:t>, </a:t>
            </a:r>
            <a:r>
              <a:rPr lang="ko-KR" altLang="en-US" dirty="0"/>
              <a:t>선형 연결 리스트</a:t>
            </a:r>
            <a:r>
              <a:rPr lang="en-US" altLang="ko-KR" baseline="30000" dirty="0"/>
              <a:t>linear linked list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단순 연결 선형 리스트</a:t>
            </a:r>
            <a:r>
              <a:rPr lang="en-US" altLang="ko-KR" baseline="30000" dirty="0"/>
              <a:t>singly linked linear list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7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단순 연결 리스트에서의 삽입 연산</a:t>
            </a:r>
            <a:endParaRPr lang="en-US" altLang="ko-KR" dirty="0"/>
          </a:p>
          <a:p>
            <a:pPr lvl="1"/>
            <a:r>
              <a:rPr lang="ko-KR" altLang="en-US" dirty="0"/>
              <a:t>기차놀이에 </a:t>
            </a:r>
            <a:r>
              <a:rPr lang="ko-KR" altLang="en-US" dirty="0" err="1"/>
              <a:t>철이를</a:t>
            </a:r>
            <a:r>
              <a:rPr lang="ko-KR" altLang="en-US" dirty="0"/>
              <a:t> 끼우기 전 상태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앞사람에게 자기 이름표 주기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리스트 </a:t>
            </a:r>
            <a:r>
              <a:rPr lang="en-US" altLang="ko-KR"/>
              <a:t>: </a:t>
            </a:r>
            <a:r>
              <a:rPr lang="ko-KR" altLang="en-US"/>
              <a:t>삽입 연산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9" y="1886945"/>
            <a:ext cx="3598800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94" y="1851883"/>
            <a:ext cx="3877200" cy="20186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560" y="1446028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7942" y="1466792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60032" y="3968321"/>
            <a:ext cx="3039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/>
              <a:t>이름표대로 연결하기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36426" y="1353985"/>
            <a:ext cx="3978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dirty="0"/>
              <a:t>앞사람에게 이름표 받아 오기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85339" y="4060364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29594" y="4060364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4" y="4424507"/>
            <a:ext cx="3877200" cy="20741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942" y="4490230"/>
            <a:ext cx="3016465" cy="200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0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단순 연결 리스트에 삽입하는 방법</a:t>
            </a: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삽입 연산</a:t>
            </a:r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4071A2F-4D9A-4EEE-A7B8-1610C32D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21036"/>
            <a:ext cx="5184576" cy="21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3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-108520" y="980728"/>
            <a:ext cx="9095928" cy="5715000"/>
          </a:xfrm>
        </p:spPr>
        <p:txBody>
          <a:bodyPr/>
          <a:lstStyle/>
          <a:p>
            <a:pPr lvl="1"/>
            <a:r>
              <a:rPr lang="ko-KR" altLang="en-US" b="0" dirty="0"/>
              <a:t>단순 연결 리스트 </a:t>
            </a:r>
            <a:r>
              <a:rPr lang="en-US" altLang="ko-KR" b="0" dirty="0"/>
              <a:t>week2=(</a:t>
            </a:r>
            <a:r>
              <a:rPr lang="ko-KR" altLang="en-US" b="0" dirty="0"/>
              <a:t>월</a:t>
            </a:r>
            <a:r>
              <a:rPr lang="en-US" altLang="ko-KR" b="0" dirty="0"/>
              <a:t>, </a:t>
            </a:r>
            <a:r>
              <a:rPr lang="ko-KR" altLang="en-US" b="0" dirty="0"/>
              <a:t>금</a:t>
            </a:r>
            <a:r>
              <a:rPr lang="en-US" altLang="ko-KR" b="0" dirty="0"/>
              <a:t>, </a:t>
            </a:r>
            <a:r>
              <a:rPr lang="ko-KR" altLang="en-US" b="0" dirty="0"/>
              <a:t>일</a:t>
            </a:r>
            <a:r>
              <a:rPr lang="en-US" altLang="ko-KR" b="0" dirty="0"/>
              <a:t>)</a:t>
            </a:r>
            <a:r>
              <a:rPr lang="ko-KR" altLang="en-US" b="0" dirty="0"/>
              <a:t>에서 ‘월’과 ‘금’ 사이에 ‘수’ 삽입 과정</a:t>
            </a:r>
            <a:endParaRPr lang="en-US" altLang="ko-KR" b="0" dirty="0"/>
          </a:p>
          <a:p>
            <a:pPr lvl="2"/>
            <a:r>
              <a:rPr lang="ko-KR" altLang="en-US" dirty="0">
                <a:latin typeface="Times New Roman" pitchFamily="18" charset="0"/>
              </a:rPr>
              <a:t>초기상태</a:t>
            </a:r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</a:endParaRPr>
          </a:p>
          <a:p>
            <a:pPr marL="627062" lvl="2" indent="0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</a:t>
            </a:r>
            <a:r>
              <a:rPr lang="ko-KR" altLang="en-US" b="1" dirty="0"/>
              <a:t>삽입할 노드 준비 </a:t>
            </a:r>
            <a:r>
              <a:rPr lang="en-US" altLang="ko-KR" dirty="0"/>
              <a:t>: </a:t>
            </a:r>
            <a:r>
              <a:rPr lang="ko-KR" altLang="en-US" dirty="0"/>
              <a:t>공백 노드를 가져와 포인터 변수 </a:t>
            </a:r>
            <a:r>
              <a:rPr lang="en-US" altLang="ko-KR" dirty="0"/>
              <a:t>new</a:t>
            </a:r>
            <a:r>
              <a:rPr lang="ko-KR" altLang="en-US" dirty="0"/>
              <a:t>가 가리키게 함</a:t>
            </a: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b="1" dirty="0"/>
              <a:t>새 노드의 데이터 </a:t>
            </a:r>
            <a:r>
              <a:rPr lang="ko-KR" altLang="en-US" b="1" dirty="0" err="1"/>
              <a:t>필드값</a:t>
            </a:r>
            <a:r>
              <a:rPr lang="ko-KR" altLang="en-US" b="1" dirty="0"/>
              <a:t> 저장 </a:t>
            </a:r>
            <a:r>
              <a:rPr lang="en-US" altLang="ko-KR" dirty="0"/>
              <a:t>: new</a:t>
            </a:r>
            <a:r>
              <a:rPr lang="ko-KR" altLang="en-US" dirty="0"/>
              <a:t>의 데이터 필드에 </a:t>
            </a:r>
            <a:r>
              <a:rPr lang="ko-KR" altLang="en-US" b="0" dirty="0"/>
              <a:t>‘</a:t>
            </a:r>
            <a:r>
              <a:rPr lang="ko-KR" altLang="en-US" dirty="0" err="1"/>
              <a:t>수</a:t>
            </a:r>
            <a:r>
              <a:rPr lang="ko-KR" altLang="en-US" b="0" dirty="0" err="1"/>
              <a:t>‘</a:t>
            </a:r>
            <a:r>
              <a:rPr lang="ko-KR" altLang="en-US" dirty="0" err="1"/>
              <a:t>를</a:t>
            </a:r>
            <a:r>
              <a:rPr lang="ko-KR" altLang="en-US" dirty="0"/>
              <a:t> 저장</a:t>
            </a: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삽입 연산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794055"/>
            <a:ext cx="4752528" cy="113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26" y="4102561"/>
            <a:ext cx="1864638" cy="7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76" y="5602989"/>
            <a:ext cx="2093788" cy="83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26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-66451" y="989012"/>
            <a:ext cx="9095928" cy="5715000"/>
          </a:xfrm>
        </p:spPr>
        <p:txBody>
          <a:bodyPr/>
          <a:lstStyle/>
          <a:p>
            <a:pPr marL="989013" lvl="2" indent="-365125">
              <a:buNone/>
            </a:pP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b="1" dirty="0"/>
              <a:t>새 노드의 링크 </a:t>
            </a:r>
            <a:r>
              <a:rPr lang="ko-KR" altLang="en-US" b="1" dirty="0" err="1"/>
              <a:t>필드값</a:t>
            </a:r>
            <a:r>
              <a:rPr lang="ko-KR" altLang="en-US" b="1" dirty="0"/>
              <a:t> 지정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의 앞 노드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>
                <a:solidFill>
                  <a:srgbClr val="0000CC"/>
                </a:solidFill>
              </a:rPr>
              <a:t>‘월‘</a:t>
            </a:r>
            <a:r>
              <a:rPr lang="ko-KR" altLang="en-US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노드의 링크 필드 값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FF0000"/>
                </a:solidFill>
              </a:rPr>
              <a:t>new </a:t>
            </a:r>
            <a:r>
              <a:rPr lang="ko-KR" altLang="en-US" dirty="0">
                <a:solidFill>
                  <a:srgbClr val="FF0000"/>
                </a:solidFill>
              </a:rPr>
              <a:t>노드의 링크 필드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sz="3200" dirty="0"/>
          </a:p>
          <a:p>
            <a:pPr marL="989013" lvl="2" indent="-363538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/>
              <a:t> </a:t>
            </a:r>
            <a:r>
              <a:rPr lang="ko-KR" altLang="en-US" b="1" dirty="0"/>
              <a:t>리스트의 앞 노드에 새 노드 연결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00CC"/>
                </a:solidFill>
              </a:rPr>
              <a:t>new</a:t>
            </a:r>
            <a:r>
              <a:rPr lang="ko-KR" altLang="en-US" dirty="0">
                <a:solidFill>
                  <a:srgbClr val="0000CC"/>
                </a:solidFill>
              </a:rPr>
              <a:t>의 값</a:t>
            </a:r>
            <a:r>
              <a:rPr lang="ko-KR" altLang="en-US" dirty="0"/>
              <a:t>을 </a:t>
            </a:r>
            <a:r>
              <a:rPr lang="ko-KR" altLang="en-US" b="0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월</a:t>
            </a:r>
            <a:r>
              <a:rPr lang="ko-KR" altLang="en-US" b="0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노드의 링크 필드에 </a:t>
            </a:r>
            <a:r>
              <a:rPr lang="ko-KR" altLang="en-US" dirty="0"/>
              <a:t>저장</a:t>
            </a:r>
          </a:p>
          <a:p>
            <a:pPr marL="627062" lvl="2" indent="0">
              <a:buNone/>
            </a:pPr>
            <a:endParaRPr lang="ko-KR" altLang="en-US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삽입 연산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547664" y="1772816"/>
            <a:ext cx="6481763" cy="1944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 altLang="ko-KR" sz="2400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2400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endParaRPr lang="en-US" altLang="ko-KR" dirty="0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3363764" y="3115841"/>
            <a:ext cx="5032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5"/>
          <p:cNvGrpSpPr/>
          <p:nvPr/>
        </p:nvGrpSpPr>
        <p:grpSpPr>
          <a:xfrm>
            <a:off x="6633568" y="2081425"/>
            <a:ext cx="1179512" cy="460375"/>
            <a:chOff x="6561138" y="1516063"/>
            <a:chExt cx="1179512" cy="460375"/>
          </a:xfrm>
          <a:solidFill>
            <a:schemeClr val="bg1"/>
          </a:solidFill>
        </p:grpSpPr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7177088" y="1519238"/>
              <a:ext cx="563562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spc="-150">
                  <a:latin typeface="맑은 고딕" pitchFamily="50" charset="-127"/>
                  <a:ea typeface="맑은 고딕" pitchFamily="50" charset="-127"/>
                </a:rPr>
                <a:t>NULL</a:t>
              </a:r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6561138" y="1516063"/>
              <a:ext cx="635000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6561138" y="1516063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6561138" y="1973263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6561138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7196138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7713663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1603227" y="2080791"/>
            <a:ext cx="95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week2</a:t>
            </a:r>
          </a:p>
        </p:txBody>
      </p:sp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3192314" y="1891878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6487964" y="1888703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2389039" y="2080791"/>
            <a:ext cx="5032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7"/>
          <p:cNvGrpSpPr/>
          <p:nvPr/>
        </p:nvGrpSpPr>
        <p:grpSpPr>
          <a:xfrm>
            <a:off x="2391768" y="2081425"/>
            <a:ext cx="515937" cy="457200"/>
            <a:chOff x="2319338" y="1516063"/>
            <a:chExt cx="515937" cy="457200"/>
          </a:xfrm>
          <a:solidFill>
            <a:schemeClr val="bg1"/>
          </a:solidFill>
        </p:grpSpPr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2319338" y="1516063"/>
              <a:ext cx="5159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2319338" y="1973263"/>
              <a:ext cx="515937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>
              <a:off x="2319338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Line 28"/>
            <p:cNvSpPr>
              <a:spLocks noChangeShapeType="1"/>
            </p:cNvSpPr>
            <p:nvPr/>
          </p:nvSpPr>
          <p:spPr bwMode="auto">
            <a:xfrm>
              <a:off x="2835275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Oval 30"/>
          <p:cNvSpPr>
            <a:spLocks noChangeArrowheads="1"/>
          </p:cNvSpPr>
          <p:nvPr/>
        </p:nvSpPr>
        <p:spPr bwMode="auto">
          <a:xfrm>
            <a:off x="2627164" y="2233191"/>
            <a:ext cx="71438" cy="714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34"/>
          <p:cNvSpPr>
            <a:spLocks noChangeArrowheads="1"/>
          </p:cNvSpPr>
          <p:nvPr/>
        </p:nvSpPr>
        <p:spPr bwMode="auto">
          <a:xfrm>
            <a:off x="2389039" y="2312566"/>
            <a:ext cx="514350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27" name="그룹 24"/>
          <p:cNvGrpSpPr/>
          <p:nvPr/>
        </p:nvGrpSpPr>
        <p:grpSpPr>
          <a:xfrm>
            <a:off x="3374430" y="2081425"/>
            <a:ext cx="1183244" cy="472777"/>
            <a:chOff x="3302000" y="1516063"/>
            <a:chExt cx="1183244" cy="472777"/>
          </a:xfrm>
          <a:solidFill>
            <a:schemeClr val="bg1"/>
          </a:solidFill>
        </p:grpSpPr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3946525" y="1533525"/>
              <a:ext cx="503238" cy="433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3890963" y="1516063"/>
              <a:ext cx="563562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auto">
            <a:xfrm>
              <a:off x="3302000" y="1516063"/>
              <a:ext cx="635000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월</a:t>
              </a: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>
              <a:off x="3302000" y="1516063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>
              <a:off x="3302000" y="1973263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3302000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3937000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4454525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4152900" y="166846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893107" y="1700808"/>
              <a:ext cx="592137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</p:grpSp>
      <p:sp>
        <p:nvSpPr>
          <p:cNvPr id="38" name="Rectangle 44"/>
          <p:cNvSpPr>
            <a:spLocks noChangeArrowheads="1"/>
          </p:cNvSpPr>
          <p:nvPr/>
        </p:nvSpPr>
        <p:spPr bwMode="auto">
          <a:xfrm>
            <a:off x="4848077" y="1888703"/>
            <a:ext cx="874712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39" name="그룹 36"/>
          <p:cNvGrpSpPr/>
          <p:nvPr/>
        </p:nvGrpSpPr>
        <p:grpSpPr>
          <a:xfrm>
            <a:off x="5006380" y="2081425"/>
            <a:ext cx="1152525" cy="457200"/>
            <a:chOff x="4933950" y="1516063"/>
            <a:chExt cx="1152525" cy="457200"/>
          </a:xfrm>
          <a:solidFill>
            <a:schemeClr val="bg1"/>
          </a:solidFill>
        </p:grpSpPr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5524500" y="1516063"/>
              <a:ext cx="561975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4933950" y="1516063"/>
              <a:ext cx="636588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금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4933950" y="1516063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4933950" y="1973263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4933950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5570538" y="151606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>
              <a:off x="6086475" y="151606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5781675" y="166846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5568950" y="1765300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300</a:t>
              </a:r>
            </a:p>
          </p:txBody>
        </p:sp>
      </p:grpSp>
      <p:grpSp>
        <p:nvGrpSpPr>
          <p:cNvPr id="49" name="그룹 46"/>
          <p:cNvGrpSpPr/>
          <p:nvPr/>
        </p:nvGrpSpPr>
        <p:grpSpPr>
          <a:xfrm>
            <a:off x="4153893" y="3079962"/>
            <a:ext cx="1152525" cy="457200"/>
            <a:chOff x="4081463" y="2514600"/>
            <a:chExt cx="1152525" cy="457200"/>
          </a:xfrm>
          <a:solidFill>
            <a:schemeClr val="bg1"/>
          </a:solidFill>
        </p:grpSpPr>
        <p:sp>
          <p:nvSpPr>
            <p:cNvPr id="50" name="Rectangle 5"/>
            <p:cNvSpPr>
              <a:spLocks noChangeArrowheads="1"/>
            </p:cNvSpPr>
            <p:nvPr/>
          </p:nvSpPr>
          <p:spPr bwMode="auto">
            <a:xfrm>
              <a:off x="4727575" y="2525713"/>
              <a:ext cx="503238" cy="4333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672013" y="2514600"/>
              <a:ext cx="561975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4081463" y="2514600"/>
              <a:ext cx="636587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ko-KR" altLang="en-US" sz="16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수</a:t>
              </a:r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>
              <a:off x="4081463" y="2514600"/>
              <a:ext cx="11525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Line 49"/>
            <p:cNvSpPr>
              <a:spLocks noChangeShapeType="1"/>
            </p:cNvSpPr>
            <p:nvPr/>
          </p:nvSpPr>
          <p:spPr bwMode="auto">
            <a:xfrm>
              <a:off x="4081463" y="2971800"/>
              <a:ext cx="1152525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>
              <a:off x="4081463" y="2514600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Line 51"/>
            <p:cNvSpPr>
              <a:spLocks noChangeShapeType="1"/>
            </p:cNvSpPr>
            <p:nvPr/>
          </p:nvSpPr>
          <p:spPr bwMode="auto">
            <a:xfrm>
              <a:off x="4718050" y="2514600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Line 52"/>
            <p:cNvSpPr>
              <a:spLocks noChangeShapeType="1"/>
            </p:cNvSpPr>
            <p:nvPr/>
          </p:nvSpPr>
          <p:spPr bwMode="auto">
            <a:xfrm>
              <a:off x="5233988" y="2514600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Oval 53"/>
            <p:cNvSpPr>
              <a:spLocks noChangeArrowheads="1"/>
            </p:cNvSpPr>
            <p:nvPr/>
          </p:nvSpPr>
          <p:spPr bwMode="auto">
            <a:xfrm>
              <a:off x="4957763" y="268128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9" name="Rectangle 54"/>
          <p:cNvSpPr>
            <a:spLocks noChangeArrowheads="1"/>
          </p:cNvSpPr>
          <p:nvPr/>
        </p:nvSpPr>
        <p:spPr bwMode="auto">
          <a:xfrm>
            <a:off x="3995589" y="2901528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60" name="Rectangle 55"/>
          <p:cNvSpPr>
            <a:spLocks noChangeArrowheads="1"/>
          </p:cNvSpPr>
          <p:nvPr/>
        </p:nvSpPr>
        <p:spPr bwMode="auto">
          <a:xfrm>
            <a:off x="4702027" y="3334916"/>
            <a:ext cx="647700" cy="16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2557314" y="310472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</a:p>
        </p:txBody>
      </p:sp>
      <p:sp>
        <p:nvSpPr>
          <p:cNvPr id="62" name="Line 62"/>
          <p:cNvSpPr>
            <a:spLocks noChangeShapeType="1"/>
          </p:cNvSpPr>
          <p:nvPr/>
        </p:nvSpPr>
        <p:spPr bwMode="auto">
          <a:xfrm>
            <a:off x="3636814" y="3298403"/>
            <a:ext cx="5032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63" name="그룹 60"/>
          <p:cNvGrpSpPr>
            <a:grpSpLocks/>
          </p:cNvGrpSpPr>
          <p:nvPr/>
        </p:nvGrpSpPr>
        <p:grpSpPr bwMode="auto">
          <a:xfrm>
            <a:off x="3354239" y="3104728"/>
            <a:ext cx="519113" cy="457200"/>
            <a:chOff x="3281363" y="2540000"/>
            <a:chExt cx="519112" cy="457200"/>
          </a:xfrm>
        </p:grpSpPr>
        <p:sp>
          <p:nvSpPr>
            <p:cNvPr id="64" name="Line 58"/>
            <p:cNvSpPr>
              <a:spLocks noChangeShapeType="1"/>
            </p:cNvSpPr>
            <p:nvPr/>
          </p:nvSpPr>
          <p:spPr bwMode="auto">
            <a:xfrm>
              <a:off x="3284538" y="2540000"/>
              <a:ext cx="5159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5" name="Line 59"/>
            <p:cNvSpPr>
              <a:spLocks noChangeShapeType="1"/>
            </p:cNvSpPr>
            <p:nvPr/>
          </p:nvSpPr>
          <p:spPr bwMode="auto">
            <a:xfrm>
              <a:off x="3284538" y="2997200"/>
              <a:ext cx="5159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6" name="Line 60"/>
            <p:cNvSpPr>
              <a:spLocks noChangeShapeType="1"/>
            </p:cNvSpPr>
            <p:nvPr/>
          </p:nvSpPr>
          <p:spPr bwMode="auto">
            <a:xfrm>
              <a:off x="3284538" y="2540000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7" name="Line 61"/>
            <p:cNvSpPr>
              <a:spLocks noChangeShapeType="1"/>
            </p:cNvSpPr>
            <p:nvPr/>
          </p:nvSpPr>
          <p:spPr bwMode="auto">
            <a:xfrm>
              <a:off x="3800475" y="2540000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68" name="Oval 63"/>
            <p:cNvSpPr>
              <a:spLocks noChangeArrowheads="1"/>
            </p:cNvSpPr>
            <p:nvPr/>
          </p:nvSpPr>
          <p:spPr bwMode="auto">
            <a:xfrm>
              <a:off x="3519488" y="2692400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3281363" y="27717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150</a:t>
              </a:r>
            </a:p>
          </p:txBody>
        </p:sp>
      </p:grpSp>
      <p:sp>
        <p:nvSpPr>
          <p:cNvPr id="70" name="Line 65"/>
          <p:cNvSpPr>
            <a:spLocks noChangeShapeType="1"/>
          </p:cNvSpPr>
          <p:nvPr/>
        </p:nvSpPr>
        <p:spPr bwMode="auto">
          <a:xfrm flipV="1">
            <a:off x="5071914" y="2541166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>
            <a:off x="4278164" y="2274466"/>
            <a:ext cx="7143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2" name="Line 29"/>
          <p:cNvSpPr>
            <a:spLocks noChangeShapeType="1"/>
          </p:cNvSpPr>
          <p:nvPr/>
        </p:nvSpPr>
        <p:spPr bwMode="auto">
          <a:xfrm>
            <a:off x="2630339" y="2274466"/>
            <a:ext cx="715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3" name="Line 15"/>
          <p:cNvSpPr>
            <a:spLocks noChangeShapeType="1"/>
          </p:cNvSpPr>
          <p:nvPr/>
        </p:nvSpPr>
        <p:spPr bwMode="auto">
          <a:xfrm>
            <a:off x="5881539" y="2274466"/>
            <a:ext cx="715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4" name="직사각형 73"/>
          <p:cNvSpPr/>
          <p:nvPr/>
        </p:nvSpPr>
        <p:spPr bwMode="auto">
          <a:xfrm>
            <a:off x="1633538" y="4652963"/>
            <a:ext cx="6480175" cy="20891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5" name="Rectangle 23"/>
          <p:cNvSpPr>
            <a:spLocks noChangeArrowheads="1"/>
          </p:cNvSpPr>
          <p:nvPr/>
        </p:nvSpPr>
        <p:spPr bwMode="auto">
          <a:xfrm>
            <a:off x="2554288" y="5040313"/>
            <a:ext cx="503237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Rectangle 68"/>
          <p:cNvSpPr>
            <a:spLocks noChangeArrowheads="1"/>
          </p:cNvSpPr>
          <p:nvPr/>
        </p:nvSpPr>
        <p:spPr bwMode="auto">
          <a:xfrm>
            <a:off x="3516313" y="6089650"/>
            <a:ext cx="503237" cy="433388"/>
          </a:xfrm>
          <a:prstGeom prst="rect">
            <a:avLst/>
          </a:prstGeom>
          <a:solidFill>
            <a:srgbClr val="FEE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Line 76"/>
          <p:cNvSpPr>
            <a:spLocks noChangeShapeType="1"/>
          </p:cNvSpPr>
          <p:nvPr/>
        </p:nvSpPr>
        <p:spPr bwMode="auto">
          <a:xfrm>
            <a:off x="6037263" y="5237163"/>
            <a:ext cx="715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78" name="그룹 75"/>
          <p:cNvGrpSpPr>
            <a:grpSpLocks/>
          </p:cNvGrpSpPr>
          <p:nvPr/>
        </p:nvGrpSpPr>
        <p:grpSpPr bwMode="auto">
          <a:xfrm>
            <a:off x="6789738" y="5043488"/>
            <a:ext cx="1179512" cy="460375"/>
            <a:chOff x="6777038" y="4468143"/>
            <a:chExt cx="1179512" cy="460375"/>
          </a:xfrm>
        </p:grpSpPr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7392988" y="4471318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lvl="0" eaLnBrk="1" hangingPunct="1">
                <a:defRPr/>
              </a:pPr>
              <a:r>
                <a:rPr lang="en-US" altLang="ko-KR" sz="1400" b="1" spc="-15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NULL</a:t>
              </a: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6777038" y="4468143"/>
              <a:ext cx="63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</a:p>
          </p:txBody>
        </p:sp>
        <p:sp>
          <p:nvSpPr>
            <p:cNvPr id="81" name="Line 79"/>
            <p:cNvSpPr>
              <a:spLocks noChangeShapeType="1"/>
            </p:cNvSpPr>
            <p:nvPr/>
          </p:nvSpPr>
          <p:spPr bwMode="auto">
            <a:xfrm>
              <a:off x="6777038" y="446814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2" name="Line 80"/>
            <p:cNvSpPr>
              <a:spLocks noChangeShapeType="1"/>
            </p:cNvSpPr>
            <p:nvPr/>
          </p:nvSpPr>
          <p:spPr bwMode="auto">
            <a:xfrm>
              <a:off x="6777038" y="492534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3" name="Line 81"/>
            <p:cNvSpPr>
              <a:spLocks noChangeShapeType="1"/>
            </p:cNvSpPr>
            <p:nvPr/>
          </p:nvSpPr>
          <p:spPr bwMode="auto">
            <a:xfrm>
              <a:off x="6777038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4" name="Line 82"/>
            <p:cNvSpPr>
              <a:spLocks noChangeShapeType="1"/>
            </p:cNvSpPr>
            <p:nvPr/>
          </p:nvSpPr>
          <p:spPr bwMode="auto">
            <a:xfrm>
              <a:off x="7412038" y="446814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85" name="Line 83"/>
            <p:cNvSpPr>
              <a:spLocks noChangeShapeType="1"/>
            </p:cNvSpPr>
            <p:nvPr/>
          </p:nvSpPr>
          <p:spPr bwMode="auto">
            <a:xfrm>
              <a:off x="7929563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760538" y="5043488"/>
            <a:ext cx="95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week2</a:t>
            </a:r>
          </a:p>
        </p:txBody>
      </p:sp>
      <p:grpSp>
        <p:nvGrpSpPr>
          <p:cNvPr id="87" name="그룹 84"/>
          <p:cNvGrpSpPr>
            <a:grpSpLocks/>
          </p:cNvGrpSpPr>
          <p:nvPr/>
        </p:nvGrpSpPr>
        <p:grpSpPr bwMode="auto">
          <a:xfrm>
            <a:off x="3530600" y="5043488"/>
            <a:ext cx="1152525" cy="457200"/>
            <a:chOff x="3517900" y="4468143"/>
            <a:chExt cx="1152525" cy="457200"/>
          </a:xfrm>
        </p:grpSpPr>
        <p:sp>
          <p:nvSpPr>
            <p:cNvPr id="88" name="Rectangle 67"/>
            <p:cNvSpPr>
              <a:spLocks noChangeArrowheads="1"/>
            </p:cNvSpPr>
            <p:nvPr/>
          </p:nvSpPr>
          <p:spPr bwMode="auto">
            <a:xfrm>
              <a:off x="4156075" y="4484018"/>
              <a:ext cx="503238" cy="433387"/>
            </a:xfrm>
            <a:prstGeom prst="rect">
              <a:avLst/>
            </a:prstGeom>
            <a:solidFill>
              <a:srgbClr val="FEE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Rectangle 69"/>
            <p:cNvSpPr>
              <a:spLocks noChangeArrowheads="1"/>
            </p:cNvSpPr>
            <p:nvPr/>
          </p:nvSpPr>
          <p:spPr bwMode="auto">
            <a:xfrm>
              <a:off x="4106863" y="4468143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Rectangle 70"/>
            <p:cNvSpPr>
              <a:spLocks noChangeArrowheads="1"/>
            </p:cNvSpPr>
            <p:nvPr/>
          </p:nvSpPr>
          <p:spPr bwMode="auto">
            <a:xfrm>
              <a:off x="3517900" y="4468143"/>
              <a:ext cx="635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</p:txBody>
        </p:sp>
        <p:sp>
          <p:nvSpPr>
            <p:cNvPr id="91" name="Line 71"/>
            <p:cNvSpPr>
              <a:spLocks noChangeShapeType="1"/>
            </p:cNvSpPr>
            <p:nvPr/>
          </p:nvSpPr>
          <p:spPr bwMode="auto">
            <a:xfrm>
              <a:off x="3517900" y="446814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2" name="Line 72"/>
            <p:cNvSpPr>
              <a:spLocks noChangeShapeType="1"/>
            </p:cNvSpPr>
            <p:nvPr/>
          </p:nvSpPr>
          <p:spPr bwMode="auto">
            <a:xfrm>
              <a:off x="3517900" y="492534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3" name="Line 73"/>
            <p:cNvSpPr>
              <a:spLocks noChangeShapeType="1"/>
            </p:cNvSpPr>
            <p:nvPr/>
          </p:nvSpPr>
          <p:spPr bwMode="auto">
            <a:xfrm>
              <a:off x="3517900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4" name="Line 74"/>
            <p:cNvSpPr>
              <a:spLocks noChangeShapeType="1"/>
            </p:cNvSpPr>
            <p:nvPr/>
          </p:nvSpPr>
          <p:spPr bwMode="auto">
            <a:xfrm>
              <a:off x="4152900" y="446814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5" name="Line 75"/>
            <p:cNvSpPr>
              <a:spLocks noChangeShapeType="1"/>
            </p:cNvSpPr>
            <p:nvPr/>
          </p:nvSpPr>
          <p:spPr bwMode="auto">
            <a:xfrm>
              <a:off x="4670425" y="446814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96" name="Oval 92"/>
            <p:cNvSpPr>
              <a:spLocks noChangeArrowheads="1"/>
            </p:cNvSpPr>
            <p:nvPr/>
          </p:nvSpPr>
          <p:spPr bwMode="auto">
            <a:xfrm>
              <a:off x="4397375" y="471261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Rectangle 93"/>
          <p:cNvSpPr>
            <a:spLocks noChangeArrowheads="1"/>
          </p:cNvSpPr>
          <p:nvPr/>
        </p:nvSpPr>
        <p:spPr bwMode="auto">
          <a:xfrm>
            <a:off x="3348038" y="4840288"/>
            <a:ext cx="87471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98" name="Rectangle 94"/>
          <p:cNvSpPr>
            <a:spLocks noChangeArrowheads="1"/>
          </p:cNvSpPr>
          <p:nvPr/>
        </p:nvSpPr>
        <p:spPr bwMode="auto">
          <a:xfrm>
            <a:off x="6643688" y="4837113"/>
            <a:ext cx="87471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99" name="그룹 96"/>
          <p:cNvGrpSpPr/>
          <p:nvPr/>
        </p:nvGrpSpPr>
        <p:grpSpPr>
          <a:xfrm>
            <a:off x="2500865" y="5044207"/>
            <a:ext cx="563562" cy="457200"/>
            <a:chOff x="2487613" y="4252913"/>
            <a:chExt cx="563562" cy="457200"/>
          </a:xfrm>
          <a:noFill/>
        </p:grpSpPr>
        <p:sp>
          <p:nvSpPr>
            <p:cNvPr id="100" name="Rectangle 84"/>
            <p:cNvSpPr>
              <a:spLocks noChangeArrowheads="1"/>
            </p:cNvSpPr>
            <p:nvPr/>
          </p:nvSpPr>
          <p:spPr bwMode="auto">
            <a:xfrm>
              <a:off x="2487613" y="4252913"/>
              <a:ext cx="563562" cy="457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lang="en-US" altLang="ko-KR" sz="1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1" name="Line 86"/>
            <p:cNvSpPr>
              <a:spLocks noChangeShapeType="1"/>
            </p:cNvSpPr>
            <p:nvPr/>
          </p:nvSpPr>
          <p:spPr bwMode="auto">
            <a:xfrm>
              <a:off x="2535238" y="4252913"/>
              <a:ext cx="5159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2" name="Line 87"/>
            <p:cNvSpPr>
              <a:spLocks noChangeShapeType="1"/>
            </p:cNvSpPr>
            <p:nvPr/>
          </p:nvSpPr>
          <p:spPr bwMode="auto">
            <a:xfrm>
              <a:off x="2535238" y="4710113"/>
              <a:ext cx="515937" cy="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3" name="Line 88"/>
            <p:cNvSpPr>
              <a:spLocks noChangeShapeType="1"/>
            </p:cNvSpPr>
            <p:nvPr/>
          </p:nvSpPr>
          <p:spPr bwMode="auto">
            <a:xfrm>
              <a:off x="2535238" y="4252913"/>
              <a:ext cx="0" cy="45720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4" name="Line 89"/>
            <p:cNvSpPr>
              <a:spLocks noChangeShapeType="1"/>
            </p:cNvSpPr>
            <p:nvPr/>
          </p:nvSpPr>
          <p:spPr bwMode="auto">
            <a:xfrm>
              <a:off x="3051175" y="4252913"/>
              <a:ext cx="0" cy="457200"/>
            </a:xfrm>
            <a:prstGeom prst="line">
              <a:avLst/>
            </a:prstGeom>
            <a:grpFill/>
            <a:ln w="12700" cap="sq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5" name="Oval 91"/>
            <p:cNvSpPr>
              <a:spLocks noChangeArrowheads="1"/>
            </p:cNvSpPr>
            <p:nvPr/>
          </p:nvSpPr>
          <p:spPr bwMode="auto">
            <a:xfrm>
              <a:off x="2770188" y="4405313"/>
              <a:ext cx="71437" cy="71437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6" name="Rectangle 95"/>
            <p:cNvSpPr>
              <a:spLocks noChangeArrowheads="1"/>
            </p:cNvSpPr>
            <p:nvPr/>
          </p:nvSpPr>
          <p:spPr bwMode="auto">
            <a:xfrm>
              <a:off x="2532063" y="4484688"/>
              <a:ext cx="514350" cy="1666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sp>
        <p:nvSpPr>
          <p:cNvPr id="107" name="Rectangle 96"/>
          <p:cNvSpPr>
            <a:spLocks noChangeArrowheads="1"/>
          </p:cNvSpPr>
          <p:nvPr/>
        </p:nvSpPr>
        <p:spPr bwMode="auto">
          <a:xfrm>
            <a:off x="4081463" y="5084763"/>
            <a:ext cx="6477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150</a:t>
            </a:r>
          </a:p>
        </p:txBody>
      </p:sp>
      <p:grpSp>
        <p:nvGrpSpPr>
          <p:cNvPr id="108" name="Group 97"/>
          <p:cNvGrpSpPr>
            <a:grpSpLocks/>
          </p:cNvGrpSpPr>
          <p:nvPr/>
        </p:nvGrpSpPr>
        <p:grpSpPr bwMode="auto">
          <a:xfrm>
            <a:off x="5003800" y="4835525"/>
            <a:ext cx="1311275" cy="665163"/>
            <a:chOff x="2509" y="1059"/>
            <a:chExt cx="826" cy="419"/>
          </a:xfrm>
        </p:grpSpPr>
        <p:sp>
          <p:nvSpPr>
            <p:cNvPr id="109" name="Rectangle 98"/>
            <p:cNvSpPr>
              <a:spLocks noChangeArrowheads="1"/>
            </p:cNvSpPr>
            <p:nvPr/>
          </p:nvSpPr>
          <p:spPr bwMode="auto">
            <a:xfrm>
              <a:off x="2981" y="1190"/>
              <a:ext cx="3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Rectangle 99"/>
            <p:cNvSpPr>
              <a:spLocks noChangeArrowheads="1"/>
            </p:cNvSpPr>
            <p:nvPr/>
          </p:nvSpPr>
          <p:spPr bwMode="auto">
            <a:xfrm>
              <a:off x="2609" y="1190"/>
              <a:ext cx="4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</a:t>
              </a:r>
            </a:p>
          </p:txBody>
        </p:sp>
        <p:sp>
          <p:nvSpPr>
            <p:cNvPr id="111" name="Line 100"/>
            <p:cNvSpPr>
              <a:spLocks noChangeShapeType="1"/>
            </p:cNvSpPr>
            <p:nvPr/>
          </p:nvSpPr>
          <p:spPr bwMode="auto">
            <a:xfrm>
              <a:off x="2609" y="1190"/>
              <a:ext cx="7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2" name="Line 101"/>
            <p:cNvSpPr>
              <a:spLocks noChangeShapeType="1"/>
            </p:cNvSpPr>
            <p:nvPr/>
          </p:nvSpPr>
          <p:spPr bwMode="auto">
            <a:xfrm>
              <a:off x="2609" y="1478"/>
              <a:ext cx="72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3" name="Line 102"/>
            <p:cNvSpPr>
              <a:spLocks noChangeShapeType="1"/>
            </p:cNvSpPr>
            <p:nvPr/>
          </p:nvSpPr>
          <p:spPr bwMode="auto">
            <a:xfrm>
              <a:off x="2609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4" name="Line 103"/>
            <p:cNvSpPr>
              <a:spLocks noChangeShapeType="1"/>
            </p:cNvSpPr>
            <p:nvPr/>
          </p:nvSpPr>
          <p:spPr bwMode="auto">
            <a:xfrm>
              <a:off x="3010" y="119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5" name="Line 104"/>
            <p:cNvSpPr>
              <a:spLocks noChangeShapeType="1"/>
            </p:cNvSpPr>
            <p:nvPr/>
          </p:nvSpPr>
          <p:spPr bwMode="auto">
            <a:xfrm>
              <a:off x="3335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16" name="Oval 105"/>
            <p:cNvSpPr>
              <a:spLocks noChangeArrowheads="1"/>
            </p:cNvSpPr>
            <p:nvPr/>
          </p:nvSpPr>
          <p:spPr bwMode="auto">
            <a:xfrm>
              <a:off x="3161" y="1295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auto">
            <a:xfrm>
              <a:off x="2509" y="1059"/>
              <a:ext cx="55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auto">
            <a:xfrm>
              <a:off x="3009" y="13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119" name="Group 108"/>
          <p:cNvGrpSpPr>
            <a:grpSpLocks/>
          </p:cNvGrpSpPr>
          <p:nvPr/>
        </p:nvGrpSpPr>
        <p:grpSpPr bwMode="auto">
          <a:xfrm>
            <a:off x="4151313" y="5849938"/>
            <a:ext cx="1311275" cy="649287"/>
            <a:chOff x="2509" y="1069"/>
            <a:chExt cx="826" cy="409"/>
          </a:xfrm>
        </p:grpSpPr>
        <p:sp>
          <p:nvSpPr>
            <p:cNvPr id="120" name="Rectangle 109"/>
            <p:cNvSpPr>
              <a:spLocks noChangeArrowheads="1"/>
            </p:cNvSpPr>
            <p:nvPr/>
          </p:nvSpPr>
          <p:spPr bwMode="auto">
            <a:xfrm>
              <a:off x="2981" y="1190"/>
              <a:ext cx="3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auto">
            <a:xfrm>
              <a:off x="2609" y="1190"/>
              <a:ext cx="4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</a:t>
              </a:r>
            </a:p>
          </p:txBody>
        </p:sp>
        <p:sp>
          <p:nvSpPr>
            <p:cNvPr id="122" name="Line 111"/>
            <p:cNvSpPr>
              <a:spLocks noChangeShapeType="1"/>
            </p:cNvSpPr>
            <p:nvPr/>
          </p:nvSpPr>
          <p:spPr bwMode="auto">
            <a:xfrm>
              <a:off x="2609" y="1190"/>
              <a:ext cx="7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3" name="Line 112"/>
            <p:cNvSpPr>
              <a:spLocks noChangeShapeType="1"/>
            </p:cNvSpPr>
            <p:nvPr/>
          </p:nvSpPr>
          <p:spPr bwMode="auto">
            <a:xfrm>
              <a:off x="2609" y="1478"/>
              <a:ext cx="72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4" name="Line 113"/>
            <p:cNvSpPr>
              <a:spLocks noChangeShapeType="1"/>
            </p:cNvSpPr>
            <p:nvPr/>
          </p:nvSpPr>
          <p:spPr bwMode="auto">
            <a:xfrm>
              <a:off x="2609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5" name="Line 114"/>
            <p:cNvSpPr>
              <a:spLocks noChangeShapeType="1"/>
            </p:cNvSpPr>
            <p:nvPr/>
          </p:nvSpPr>
          <p:spPr bwMode="auto">
            <a:xfrm>
              <a:off x="3010" y="119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6" name="Line 115"/>
            <p:cNvSpPr>
              <a:spLocks noChangeShapeType="1"/>
            </p:cNvSpPr>
            <p:nvPr/>
          </p:nvSpPr>
          <p:spPr bwMode="auto">
            <a:xfrm>
              <a:off x="3335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7" name="Oval 116"/>
            <p:cNvSpPr>
              <a:spLocks noChangeArrowheads="1"/>
            </p:cNvSpPr>
            <p:nvPr/>
          </p:nvSpPr>
          <p:spPr bwMode="auto">
            <a:xfrm>
              <a:off x="3161" y="1295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Rectangle 117"/>
            <p:cNvSpPr>
              <a:spLocks noChangeArrowheads="1"/>
            </p:cNvSpPr>
            <p:nvPr/>
          </p:nvSpPr>
          <p:spPr bwMode="auto">
            <a:xfrm>
              <a:off x="2509" y="1069"/>
              <a:ext cx="55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29" name="Rectangle 118"/>
            <p:cNvSpPr>
              <a:spLocks noChangeArrowheads="1"/>
            </p:cNvSpPr>
            <p:nvPr/>
          </p:nvSpPr>
          <p:spPr bwMode="auto">
            <a:xfrm>
              <a:off x="3009" y="13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sp>
        <p:nvSpPr>
          <p:cNvPr id="130" name="Rectangle 119"/>
          <p:cNvSpPr>
            <a:spLocks noChangeArrowheads="1"/>
          </p:cNvSpPr>
          <p:nvPr/>
        </p:nvSpPr>
        <p:spPr bwMode="auto">
          <a:xfrm>
            <a:off x="3465513" y="6067425"/>
            <a:ext cx="563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Rectangle 120"/>
          <p:cNvSpPr>
            <a:spLocks noChangeArrowheads="1"/>
          </p:cNvSpPr>
          <p:nvPr/>
        </p:nvSpPr>
        <p:spPr bwMode="auto">
          <a:xfrm>
            <a:off x="2713038" y="6067425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</a:p>
        </p:txBody>
      </p:sp>
      <p:grpSp>
        <p:nvGrpSpPr>
          <p:cNvPr id="132" name="그룹 129"/>
          <p:cNvGrpSpPr>
            <a:grpSpLocks/>
          </p:cNvGrpSpPr>
          <p:nvPr/>
        </p:nvGrpSpPr>
        <p:grpSpPr bwMode="auto">
          <a:xfrm>
            <a:off x="3513138" y="6067425"/>
            <a:ext cx="515937" cy="457200"/>
            <a:chOff x="3500438" y="5276850"/>
            <a:chExt cx="515937" cy="457200"/>
          </a:xfrm>
        </p:grpSpPr>
        <p:sp>
          <p:nvSpPr>
            <p:cNvPr id="133" name="Line 121"/>
            <p:cNvSpPr>
              <a:spLocks noChangeShapeType="1"/>
            </p:cNvSpPr>
            <p:nvPr/>
          </p:nvSpPr>
          <p:spPr bwMode="auto">
            <a:xfrm>
              <a:off x="3500438" y="5276850"/>
              <a:ext cx="5159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4" name="Line 122"/>
            <p:cNvSpPr>
              <a:spLocks noChangeShapeType="1"/>
            </p:cNvSpPr>
            <p:nvPr/>
          </p:nvSpPr>
          <p:spPr bwMode="auto">
            <a:xfrm>
              <a:off x="3500438" y="5734050"/>
              <a:ext cx="5159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5" name="Line 123"/>
            <p:cNvSpPr>
              <a:spLocks noChangeShapeType="1"/>
            </p:cNvSpPr>
            <p:nvPr/>
          </p:nvSpPr>
          <p:spPr bwMode="auto">
            <a:xfrm>
              <a:off x="3500438" y="5276850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6" name="Line 124"/>
            <p:cNvSpPr>
              <a:spLocks noChangeShapeType="1"/>
            </p:cNvSpPr>
            <p:nvPr/>
          </p:nvSpPr>
          <p:spPr bwMode="auto">
            <a:xfrm>
              <a:off x="4016375" y="5276850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137" name="Line 125"/>
          <p:cNvSpPr>
            <a:spLocks noChangeShapeType="1"/>
          </p:cNvSpPr>
          <p:nvPr/>
        </p:nvSpPr>
        <p:spPr bwMode="auto">
          <a:xfrm>
            <a:off x="3792538" y="6261100"/>
            <a:ext cx="5032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38" name="Oval 126"/>
          <p:cNvSpPr>
            <a:spLocks noChangeArrowheads="1"/>
          </p:cNvSpPr>
          <p:nvPr/>
        </p:nvSpPr>
        <p:spPr bwMode="auto">
          <a:xfrm>
            <a:off x="3748088" y="6219825"/>
            <a:ext cx="71437" cy="714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Rectangle 127"/>
          <p:cNvSpPr>
            <a:spLocks noChangeArrowheads="1"/>
          </p:cNvSpPr>
          <p:nvPr/>
        </p:nvSpPr>
        <p:spPr bwMode="auto">
          <a:xfrm>
            <a:off x="3495675" y="6308725"/>
            <a:ext cx="58578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150</a:t>
            </a:r>
          </a:p>
        </p:txBody>
      </p:sp>
      <p:sp>
        <p:nvSpPr>
          <p:cNvPr id="140" name="Line 129"/>
          <p:cNvSpPr>
            <a:spLocks noChangeShapeType="1"/>
          </p:cNvSpPr>
          <p:nvPr/>
        </p:nvSpPr>
        <p:spPr bwMode="auto">
          <a:xfrm>
            <a:off x="4440238" y="5364163"/>
            <a:ext cx="0" cy="504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1" name="Line 90"/>
          <p:cNvSpPr>
            <a:spLocks noChangeShapeType="1"/>
          </p:cNvSpPr>
          <p:nvPr/>
        </p:nvSpPr>
        <p:spPr bwMode="auto">
          <a:xfrm>
            <a:off x="2786063" y="5237163"/>
            <a:ext cx="715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42" name="Line 128"/>
          <p:cNvSpPr>
            <a:spLocks noChangeShapeType="1"/>
          </p:cNvSpPr>
          <p:nvPr/>
        </p:nvSpPr>
        <p:spPr bwMode="auto">
          <a:xfrm flipV="1">
            <a:off x="5227638" y="5503863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86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단순 연결 리스트에서의 삭제 연산</a:t>
            </a:r>
            <a:endParaRPr lang="en-US" altLang="ko-KR"/>
          </a:p>
          <a:p>
            <a:pPr lvl="1"/>
            <a:r>
              <a:rPr lang="ko-KR" altLang="en-US"/>
              <a:t>기차놀이에서 철이가 빠지기 전 상태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앞사람에게 이름표 넘겨주기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1560" y="1446028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4068759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3"/>
            <a:ext cx="2952328" cy="20244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66" y="4509120"/>
            <a:ext cx="3349886" cy="19030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36698" y="4013656"/>
            <a:ext cx="216024" cy="2160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141" y="4449806"/>
            <a:ext cx="3551735" cy="18595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51502" y="3921613"/>
            <a:ext cx="3039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/>
              <a:t>이름표대로 연결하기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702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연결 자료구조를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순차 자료구조와 연결 자료구조의 차이점과 장단점을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연결 리스트의 종류와 특징을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연결 자료구조를 이용한 다항식의 덧셈 연산 방법을 알아본다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</a:t>
            </a:r>
          </a:p>
          <a:p>
            <a:pPr marL="357187" lvl="1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연결 자료구조와 연결 리스트의 이해</a:t>
            </a:r>
          </a:p>
          <a:p>
            <a:pPr marL="357187" lvl="1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단순 연결 리스트</a:t>
            </a:r>
          </a:p>
          <a:p>
            <a:pPr marL="357187" lvl="1" indent="0">
              <a:buNone/>
            </a:pPr>
            <a:r>
              <a:rPr lang="en-US" altLang="ko-KR" dirty="0"/>
              <a:t>03 </a:t>
            </a:r>
            <a:r>
              <a:rPr lang="ko-KR" altLang="en-US" dirty="0"/>
              <a:t>원형 연결 리스트</a:t>
            </a:r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04 </a:t>
            </a:r>
            <a:r>
              <a:rPr lang="ko-KR" altLang="en-US" dirty="0"/>
              <a:t>이중 연결 리스트</a:t>
            </a:r>
          </a:p>
          <a:p>
            <a:pPr marL="357187" lvl="1" indent="0">
              <a:buNone/>
            </a:pPr>
            <a:r>
              <a:rPr lang="en-US" altLang="ko-KR" dirty="0"/>
              <a:t>05 </a:t>
            </a:r>
            <a:r>
              <a:rPr lang="ko-KR" altLang="en-US" dirty="0"/>
              <a:t>연결 리스트의 응용 및 구현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단순 연결 리스트에서 노드를 삭제하는 방법</a:t>
            </a:r>
          </a:p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2EC12E7-5111-4462-B4FD-600FE7CD8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6300192" cy="19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단순 연결 리스트 </a:t>
            </a:r>
            <a:r>
              <a:rPr lang="en-US" altLang="ko-KR" dirty="0"/>
              <a:t>week2=(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에서 원소 ‘수’ 삭제 과정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초기 상태</a:t>
            </a: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7624" y="2068204"/>
            <a:ext cx="5544000" cy="109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711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879904" cy="5715000"/>
          </a:xfrm>
        </p:spPr>
        <p:txBody>
          <a:bodyPr/>
          <a:lstStyle/>
          <a:p>
            <a:pPr marL="627062" lvl="2" indent="0" eaLnBrk="1" hangingPunct="1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 </a:t>
            </a:r>
            <a:r>
              <a:rPr lang="ko-KR" altLang="en-US" dirty="0"/>
              <a:t>앞 노드를 찾음 </a:t>
            </a:r>
            <a:r>
              <a:rPr lang="en-US" altLang="ko-KR" dirty="0"/>
              <a:t>: </a:t>
            </a:r>
            <a:r>
              <a:rPr lang="ko-KR" altLang="en-US" dirty="0"/>
              <a:t>삭제할 원소의 앞 노드</a:t>
            </a:r>
            <a:r>
              <a:rPr lang="en-US" altLang="ko-KR" dirty="0"/>
              <a:t>(</a:t>
            </a:r>
            <a:r>
              <a:rPr lang="ko-KR" altLang="en-US" dirty="0" err="1"/>
              <a:t>선행자</a:t>
            </a:r>
            <a:r>
              <a:rPr lang="en-US" altLang="ko-KR" dirty="0"/>
              <a:t>)</a:t>
            </a:r>
            <a:r>
              <a:rPr lang="ko-KR" altLang="en-US" dirty="0"/>
              <a:t>를 찾음</a:t>
            </a: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marL="989013" lvl="2" indent="-365125" eaLnBrk="1" hangingPunct="1">
              <a:buNone/>
              <a:tabLst>
                <a:tab pos="539750" algn="l"/>
              </a:tabLst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앞 노드에 삭제할 노드의 링크 </a:t>
            </a:r>
            <a:r>
              <a:rPr lang="ko-KR" altLang="en-US" dirty="0" err="1"/>
              <a:t>필드값</a:t>
            </a:r>
            <a:r>
              <a:rPr lang="ko-KR" altLang="en-US" dirty="0"/>
              <a:t> 저장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00CC"/>
                </a:solidFill>
              </a:rPr>
              <a:t>삭제할 원소 </a:t>
            </a:r>
            <a:r>
              <a:rPr lang="en-US" altLang="ko-KR" dirty="0">
                <a:solidFill>
                  <a:srgbClr val="0000CC"/>
                </a:solidFill>
              </a:rPr>
              <a:t>‘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  <a:r>
              <a:rPr lang="en-US" altLang="ko-KR" dirty="0">
                <a:solidFill>
                  <a:srgbClr val="0000CC"/>
                </a:solidFill>
              </a:rPr>
              <a:t>‘</a:t>
            </a:r>
            <a:r>
              <a:rPr lang="ko-KR" altLang="en-US" dirty="0">
                <a:solidFill>
                  <a:srgbClr val="0000CC"/>
                </a:solidFill>
              </a:rPr>
              <a:t>의 링크 필드 값을 </a:t>
            </a:r>
            <a:r>
              <a:rPr lang="ko-KR" altLang="en-US" dirty="0">
                <a:solidFill>
                  <a:srgbClr val="FF0000"/>
                </a:solidFill>
              </a:rPr>
              <a:t>앞 노드의 링크 필드</a:t>
            </a:r>
            <a:r>
              <a:rPr lang="ko-KR" altLang="en-US" dirty="0"/>
              <a:t>에 저장</a:t>
            </a:r>
          </a:p>
          <a:p>
            <a:pPr marL="989013" lvl="2" indent="-365125" eaLnBrk="1" hangingPunct="1">
              <a:buNone/>
              <a:tabLst>
                <a:tab pos="539750" algn="l"/>
              </a:tabLst>
              <a:defRPr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dirty="0"/>
              <a:t>삭제한 노드의 앞뒤 노드 연결 </a:t>
            </a:r>
            <a:r>
              <a:rPr lang="en-US" altLang="ko-KR" dirty="0"/>
              <a:t>: </a:t>
            </a:r>
            <a:r>
              <a:rPr lang="ko-KR" altLang="en-US" dirty="0"/>
              <a:t>삭제한 노드의 앞 노드인 </a:t>
            </a:r>
            <a:r>
              <a:rPr lang="en-US" altLang="ko-KR" dirty="0"/>
              <a:t>‘</a:t>
            </a:r>
            <a:r>
              <a:rPr lang="ko-KR" altLang="en-US" dirty="0"/>
              <a:t>월</a:t>
            </a:r>
            <a:r>
              <a:rPr lang="en-US" altLang="ko-KR" dirty="0"/>
              <a:t>’ </a:t>
            </a:r>
            <a:r>
              <a:rPr lang="ko-KR" altLang="en-US" dirty="0"/>
              <a:t>노드를 삭제한 노드의 다음 노드인 </a:t>
            </a:r>
            <a:r>
              <a:rPr lang="en-US" altLang="ko-KR" dirty="0"/>
              <a:t>‘</a:t>
            </a:r>
            <a:r>
              <a:rPr lang="ko-KR" altLang="en-US" dirty="0"/>
              <a:t>금</a:t>
            </a:r>
            <a:r>
              <a:rPr lang="en-US" altLang="ko-KR" dirty="0"/>
              <a:t>‘ </a:t>
            </a:r>
            <a:r>
              <a:rPr lang="ko-KR" altLang="en-US" dirty="0"/>
              <a:t>노드에 연결</a:t>
            </a:r>
          </a:p>
          <a:p>
            <a:pPr marL="989013" lvl="2" indent="-365125" eaLnBrk="1" hangingPunct="1">
              <a:buNone/>
              <a:tabLst>
                <a:tab pos="539750" algn="l"/>
              </a:tabLst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  <a:endParaRPr lang="ko-KR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89" y="1412776"/>
            <a:ext cx="4846218" cy="121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733351" y="4627872"/>
            <a:ext cx="8280400" cy="15121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6872213" y="5179169"/>
            <a:ext cx="715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8" name="그룹 6"/>
          <p:cNvGrpSpPr>
            <a:grpSpLocks/>
          </p:cNvGrpSpPr>
          <p:nvPr/>
        </p:nvGrpSpPr>
        <p:grpSpPr bwMode="auto">
          <a:xfrm>
            <a:off x="7624688" y="4985494"/>
            <a:ext cx="1179513" cy="460375"/>
            <a:chOff x="7553325" y="4697413"/>
            <a:chExt cx="1179513" cy="460375"/>
          </a:xfrm>
        </p:grpSpPr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8169275" y="4700588"/>
              <a:ext cx="5635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b="1" spc="-15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7553325" y="4697413"/>
              <a:ext cx="635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7553325" y="469741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7553325" y="515461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7553325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8188325" y="469741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8705850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898451" y="4985494"/>
            <a:ext cx="865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week2</a:t>
            </a:r>
          </a:p>
        </p:txBody>
      </p:sp>
      <p:sp>
        <p:nvSpPr>
          <p:cNvPr id="17" name="Line 27"/>
          <p:cNvSpPr>
            <a:spLocks noChangeShapeType="1"/>
          </p:cNvSpPr>
          <p:nvPr/>
        </p:nvSpPr>
        <p:spPr bwMode="auto">
          <a:xfrm>
            <a:off x="1892226" y="5179169"/>
            <a:ext cx="715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8" name="그룹 16"/>
          <p:cNvGrpSpPr>
            <a:grpSpLocks/>
          </p:cNvGrpSpPr>
          <p:nvPr/>
        </p:nvGrpSpPr>
        <p:grpSpPr bwMode="auto">
          <a:xfrm>
            <a:off x="2636763" y="4985494"/>
            <a:ext cx="1152525" cy="457200"/>
            <a:chOff x="2565400" y="4697413"/>
            <a:chExt cx="1152525" cy="457200"/>
          </a:xfrm>
        </p:grpSpPr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154363" y="4697413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2565400" y="4697413"/>
              <a:ext cx="1143000" cy="457200"/>
            </a:xfrm>
            <a:prstGeom prst="rect">
              <a:avLst/>
            </a:prstGeom>
            <a:solidFill>
              <a:srgbClr val="FE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>
              <a:off x="2565400" y="4697413"/>
              <a:ext cx="11525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2565400" y="5154613"/>
              <a:ext cx="1152525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2565400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3200400" y="469741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>
              <a:off x="3717925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3444875" y="485298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Rectangle 30"/>
          <p:cNvSpPr>
            <a:spLocks noChangeArrowheads="1"/>
          </p:cNvSpPr>
          <p:nvPr/>
        </p:nvSpPr>
        <p:spPr bwMode="auto">
          <a:xfrm>
            <a:off x="2454201" y="4796582"/>
            <a:ext cx="87471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28" name="Rectangle 31"/>
          <p:cNvSpPr>
            <a:spLocks noChangeArrowheads="1"/>
          </p:cNvSpPr>
          <p:nvPr/>
        </p:nvSpPr>
        <p:spPr bwMode="auto">
          <a:xfrm>
            <a:off x="7478638" y="4807694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1606476" y="4985494"/>
            <a:ext cx="563562" cy="457200"/>
            <a:chOff x="1535113" y="4697413"/>
            <a:chExt cx="563562" cy="457200"/>
          </a:xfrm>
        </p:grpSpPr>
        <p:sp>
          <p:nvSpPr>
            <p:cNvPr id="30" name="Rectangle 21"/>
            <p:cNvSpPr>
              <a:spLocks noChangeArrowheads="1"/>
            </p:cNvSpPr>
            <p:nvPr/>
          </p:nvSpPr>
          <p:spPr bwMode="auto">
            <a:xfrm>
              <a:off x="1535113" y="4697413"/>
              <a:ext cx="5635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>
              <a:off x="1582738" y="4697413"/>
              <a:ext cx="5159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>
              <a:off x="1582738" y="5154613"/>
              <a:ext cx="5159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1582738" y="4697413"/>
              <a:ext cx="0" cy="457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4" name="Line 26"/>
            <p:cNvSpPr>
              <a:spLocks noChangeShapeType="1"/>
            </p:cNvSpPr>
            <p:nvPr/>
          </p:nvSpPr>
          <p:spPr bwMode="auto">
            <a:xfrm>
              <a:off x="2098675" y="4697413"/>
              <a:ext cx="0" cy="457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5" name="Oval 28"/>
            <p:cNvSpPr>
              <a:spLocks noChangeArrowheads="1"/>
            </p:cNvSpPr>
            <p:nvPr/>
          </p:nvSpPr>
          <p:spPr bwMode="auto">
            <a:xfrm>
              <a:off x="1817688" y="48498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1579563" y="492918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i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3203501" y="5228382"/>
            <a:ext cx="601662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8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38" name="Group 34"/>
          <p:cNvGrpSpPr>
            <a:grpSpLocks/>
          </p:cNvGrpSpPr>
          <p:nvPr/>
        </p:nvGrpSpPr>
        <p:grpSpPr bwMode="auto">
          <a:xfrm>
            <a:off x="5838751" y="4807694"/>
            <a:ext cx="1311275" cy="635000"/>
            <a:chOff x="2509" y="1078"/>
            <a:chExt cx="826" cy="400"/>
          </a:xfrm>
        </p:grpSpPr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2981" y="1190"/>
              <a:ext cx="3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2609" y="1190"/>
              <a:ext cx="4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</a:t>
              </a:r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>
              <a:off x="2609" y="1190"/>
              <a:ext cx="7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2609" y="1478"/>
              <a:ext cx="726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2609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3010" y="119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3335" y="1190"/>
              <a:ext cx="0" cy="288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3161" y="1295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Rectangle 43"/>
            <p:cNvSpPr>
              <a:spLocks noChangeArrowheads="1"/>
            </p:cNvSpPr>
            <p:nvPr/>
          </p:nvSpPr>
          <p:spPr bwMode="auto">
            <a:xfrm>
              <a:off x="2509" y="1078"/>
              <a:ext cx="551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8" name="Rectangle 44"/>
            <p:cNvSpPr>
              <a:spLocks noChangeArrowheads="1"/>
            </p:cNvSpPr>
            <p:nvPr/>
          </p:nvSpPr>
          <p:spPr bwMode="auto">
            <a:xfrm>
              <a:off x="3009" y="13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i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49" name="그룹 47"/>
          <p:cNvGrpSpPr>
            <a:grpSpLocks/>
          </p:cNvGrpSpPr>
          <p:nvPr/>
        </p:nvGrpSpPr>
        <p:grpSpPr bwMode="auto">
          <a:xfrm>
            <a:off x="4160763" y="5426819"/>
            <a:ext cx="1311275" cy="657225"/>
            <a:chOff x="4089400" y="5138738"/>
            <a:chExt cx="1311275" cy="657225"/>
          </a:xfrm>
        </p:grpSpPr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4838700" y="5338763"/>
              <a:ext cx="5619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4248150" y="5338763"/>
              <a:ext cx="6365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</a:t>
              </a:r>
            </a:p>
          </p:txBody>
        </p:sp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248150" y="5338763"/>
              <a:ext cx="11525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>
              <a:off x="4248150" y="5795963"/>
              <a:ext cx="1152525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4" name="Line 49"/>
            <p:cNvSpPr>
              <a:spLocks noChangeShapeType="1"/>
            </p:cNvSpPr>
            <p:nvPr/>
          </p:nvSpPr>
          <p:spPr bwMode="auto">
            <a:xfrm>
              <a:off x="4248150" y="5338763"/>
              <a:ext cx="0" cy="4572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>
              <a:off x="4884738" y="5338763"/>
              <a:ext cx="0" cy="457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6" name="Line 51"/>
            <p:cNvSpPr>
              <a:spLocks noChangeShapeType="1"/>
            </p:cNvSpPr>
            <p:nvPr/>
          </p:nvSpPr>
          <p:spPr bwMode="auto">
            <a:xfrm>
              <a:off x="5400675" y="5338763"/>
              <a:ext cx="0" cy="4572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57" name="Oval 52"/>
            <p:cNvSpPr>
              <a:spLocks noChangeArrowheads="1"/>
            </p:cNvSpPr>
            <p:nvPr/>
          </p:nvSpPr>
          <p:spPr bwMode="auto">
            <a:xfrm>
              <a:off x="5124450" y="549433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4089400" y="513873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59" name="Rectangle 54"/>
          <p:cNvSpPr>
            <a:spLocks noChangeArrowheads="1"/>
          </p:cNvSpPr>
          <p:nvPr/>
        </p:nvSpPr>
        <p:spPr bwMode="auto">
          <a:xfrm>
            <a:off x="4873551" y="5804644"/>
            <a:ext cx="6254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sp>
        <p:nvSpPr>
          <p:cNvPr id="60" name="Line 55"/>
          <p:cNvSpPr>
            <a:spLocks noChangeShapeType="1"/>
          </p:cNvSpPr>
          <p:nvPr/>
        </p:nvSpPr>
        <p:spPr bwMode="auto">
          <a:xfrm>
            <a:off x="3584501" y="5171232"/>
            <a:ext cx="23891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61" name="Line 56"/>
          <p:cNvSpPr>
            <a:spLocks noChangeShapeType="1"/>
          </p:cNvSpPr>
          <p:nvPr/>
        </p:nvSpPr>
        <p:spPr bwMode="auto">
          <a:xfrm flipV="1">
            <a:off x="5252963" y="5291882"/>
            <a:ext cx="685800" cy="515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2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단순 연결 </a:t>
            </a:r>
            <a:r>
              <a:rPr lang="ko-KR" altLang="en-US"/>
              <a:t>리스트의 알고리즘</a:t>
            </a:r>
            <a:endParaRPr lang="en-US" altLang="ko-KR"/>
          </a:p>
          <a:p>
            <a:pPr lvl="1" eaLnBrk="1" hangingPunct="1"/>
            <a:r>
              <a:rPr lang="ko-KR" altLang="en-US"/>
              <a:t>첫 번째 노드로 삽입하기</a:t>
            </a:r>
            <a:endParaRPr lang="ko-KR" altLang="en-US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14" y="1772816"/>
            <a:ext cx="839938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9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new ← </a:t>
            </a:r>
            <a:r>
              <a:rPr lang="en-US" altLang="ko-KR" dirty="0" err="1"/>
              <a:t>getNode</a:t>
            </a:r>
            <a:r>
              <a:rPr lang="en-US" altLang="ko-KR" dirty="0"/>
              <a:t>(); 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en-US" altLang="ko-KR" dirty="0" err="1"/>
              <a:t>new.data</a:t>
            </a:r>
            <a:r>
              <a:rPr lang="en-US" altLang="ko-KR" dirty="0"/>
              <a:t> ← x;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en-US" altLang="ko-KR" dirty="0" err="1"/>
              <a:t>new.link</a:t>
            </a:r>
            <a:r>
              <a:rPr lang="en-US" altLang="ko-KR" dirty="0"/>
              <a:t> ← L; </a:t>
            </a:r>
          </a:p>
          <a:p>
            <a:pPr marL="898525" lvl="2" indent="0" eaLnBrk="1" hangingPunct="1">
              <a:buNone/>
            </a:pPr>
            <a:r>
              <a:rPr lang="ko-KR" altLang="en-US" sz="1600" dirty="0"/>
              <a:t>삽입할 노드를 연결하기 위해서 </a:t>
            </a:r>
            <a:r>
              <a:rPr lang="ko-KR" altLang="en-US" sz="1600" b="1" dirty="0">
                <a:solidFill>
                  <a:srgbClr val="0000CC"/>
                </a:solidFill>
              </a:rPr>
              <a:t>리스트의 첫 번째 노드 주소</a:t>
            </a:r>
            <a:r>
              <a:rPr lang="en-US" altLang="ko-KR" sz="1600" b="1" dirty="0">
                <a:solidFill>
                  <a:srgbClr val="0000CC"/>
                </a:solidFill>
              </a:rPr>
              <a:t>(L)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dirty="0"/>
              <a:t>삽입할 새 노드 </a:t>
            </a:r>
            <a:r>
              <a:rPr lang="en-US" altLang="ko-KR" sz="1600" b="1" dirty="0">
                <a:solidFill>
                  <a:srgbClr val="FF0000"/>
                </a:solidFill>
              </a:rPr>
              <a:t>new</a:t>
            </a:r>
            <a:r>
              <a:rPr lang="ko-KR" altLang="en-US" sz="1600" b="1" dirty="0">
                <a:solidFill>
                  <a:srgbClr val="FF0000"/>
                </a:solidFill>
              </a:rPr>
              <a:t>의 링크 필드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en-US" altLang="ko-KR" sz="1600" b="1" dirty="0" err="1">
                <a:solidFill>
                  <a:srgbClr val="FF0000"/>
                </a:solidFill>
              </a:rPr>
              <a:t>new.link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에 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새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가 리스트의 첫 번째 노드를 가리키게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endParaRPr lang="en-US" altLang="ko-KR" sz="1600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60" y="1268760"/>
            <a:ext cx="2304256" cy="64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97" y="2326574"/>
            <a:ext cx="2459155" cy="59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" name="Group 37"/>
          <p:cNvGrpSpPr>
            <a:grpSpLocks/>
          </p:cNvGrpSpPr>
          <p:nvPr/>
        </p:nvGrpSpPr>
        <p:grpSpPr bwMode="auto">
          <a:xfrm>
            <a:off x="5215830" y="4869929"/>
            <a:ext cx="757237" cy="71437"/>
            <a:chOff x="1701" y="709"/>
            <a:chExt cx="477" cy="45"/>
          </a:xfrm>
        </p:grpSpPr>
        <p:sp>
          <p:nvSpPr>
            <p:cNvPr id="77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8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9" name="Group 40"/>
          <p:cNvGrpSpPr>
            <a:grpSpLocks/>
          </p:cNvGrpSpPr>
          <p:nvPr/>
        </p:nvGrpSpPr>
        <p:grpSpPr bwMode="auto">
          <a:xfrm>
            <a:off x="6909692" y="4869929"/>
            <a:ext cx="757238" cy="71437"/>
            <a:chOff x="1701" y="709"/>
            <a:chExt cx="477" cy="45"/>
          </a:xfrm>
        </p:grpSpPr>
        <p:sp>
          <p:nvSpPr>
            <p:cNvPr id="80" name="Line 4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Oval 4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2" name="그룹 10"/>
          <p:cNvGrpSpPr>
            <a:grpSpLocks/>
          </p:cNvGrpSpPr>
          <p:nvPr/>
        </p:nvGrpSpPr>
        <p:grpSpPr bwMode="auto">
          <a:xfrm>
            <a:off x="1188342" y="4690541"/>
            <a:ext cx="982663" cy="361950"/>
            <a:chOff x="755650" y="4795838"/>
            <a:chExt cx="982663" cy="361950"/>
          </a:xfrm>
        </p:grpSpPr>
        <p:sp>
          <p:nvSpPr>
            <p:cNvPr id="83" name="Rectangle 6"/>
            <p:cNvSpPr>
              <a:spLocks noChangeArrowheads="1"/>
            </p:cNvSpPr>
            <p:nvPr/>
          </p:nvSpPr>
          <p:spPr bwMode="auto">
            <a:xfrm>
              <a:off x="755650" y="4814888"/>
              <a:ext cx="33337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84" name="Rectangle 8"/>
            <p:cNvSpPr>
              <a:spLocks noChangeArrowheads="1"/>
            </p:cNvSpPr>
            <p:nvPr/>
          </p:nvSpPr>
          <p:spPr bwMode="auto">
            <a:xfrm>
              <a:off x="1187450" y="4816475"/>
              <a:ext cx="550863" cy="3317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Line 33"/>
            <p:cNvSpPr>
              <a:spLocks noChangeShapeType="1"/>
            </p:cNvSpPr>
            <p:nvPr/>
          </p:nvSpPr>
          <p:spPr bwMode="auto">
            <a:xfrm>
              <a:off x="1181100" y="47958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Line 34"/>
            <p:cNvSpPr>
              <a:spLocks noChangeShapeType="1"/>
            </p:cNvSpPr>
            <p:nvPr/>
          </p:nvSpPr>
          <p:spPr bwMode="auto">
            <a:xfrm>
              <a:off x="1181100" y="51387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7" name="Line 35"/>
            <p:cNvSpPr>
              <a:spLocks noChangeShapeType="1"/>
            </p:cNvSpPr>
            <p:nvPr/>
          </p:nvSpPr>
          <p:spPr bwMode="auto">
            <a:xfrm>
              <a:off x="1181100" y="47958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8" name="Line 36"/>
            <p:cNvSpPr>
              <a:spLocks noChangeShapeType="1"/>
            </p:cNvSpPr>
            <p:nvPr/>
          </p:nvSpPr>
          <p:spPr bwMode="auto">
            <a:xfrm>
              <a:off x="1725613" y="47958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9" name="Oval 43"/>
            <p:cNvSpPr>
              <a:spLocks noChangeArrowheads="1"/>
            </p:cNvSpPr>
            <p:nvPr/>
          </p:nvSpPr>
          <p:spPr bwMode="auto">
            <a:xfrm>
              <a:off x="1414463" y="4975225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0" name="그룹 18"/>
          <p:cNvGrpSpPr>
            <a:grpSpLocks/>
          </p:cNvGrpSpPr>
          <p:nvPr/>
        </p:nvGrpSpPr>
        <p:grpSpPr bwMode="auto">
          <a:xfrm>
            <a:off x="4152205" y="4496866"/>
            <a:ext cx="1355725" cy="534988"/>
            <a:chOff x="3719513" y="4602163"/>
            <a:chExt cx="1355725" cy="534987"/>
          </a:xfrm>
        </p:grpSpPr>
        <p:sp>
          <p:nvSpPr>
            <p:cNvPr id="91" name="Rectangle 9"/>
            <p:cNvSpPr>
              <a:spLocks noChangeArrowheads="1"/>
            </p:cNvSpPr>
            <p:nvPr/>
          </p:nvSpPr>
          <p:spPr bwMode="auto">
            <a:xfrm>
              <a:off x="4481513" y="4794250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Rectangle 10"/>
            <p:cNvSpPr>
              <a:spLocks noChangeArrowheads="1"/>
            </p:cNvSpPr>
            <p:nvPr/>
          </p:nvSpPr>
          <p:spPr bwMode="auto">
            <a:xfrm>
              <a:off x="3860800" y="47942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Line 11"/>
            <p:cNvSpPr>
              <a:spLocks noChangeShapeType="1"/>
            </p:cNvSpPr>
            <p:nvPr/>
          </p:nvSpPr>
          <p:spPr bwMode="auto">
            <a:xfrm>
              <a:off x="3860800" y="47942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4" name="Line 12"/>
            <p:cNvSpPr>
              <a:spLocks noChangeShapeType="1"/>
            </p:cNvSpPr>
            <p:nvPr/>
          </p:nvSpPr>
          <p:spPr bwMode="auto">
            <a:xfrm>
              <a:off x="3860800" y="513715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>
              <a:off x="3860800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4530725" y="479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7" name="Line 15"/>
            <p:cNvSpPr>
              <a:spLocks noChangeShapeType="1"/>
            </p:cNvSpPr>
            <p:nvPr/>
          </p:nvSpPr>
          <p:spPr bwMode="auto">
            <a:xfrm>
              <a:off x="5075238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8" name="Rectangle 44"/>
            <p:cNvSpPr>
              <a:spLocks noChangeArrowheads="1"/>
            </p:cNvSpPr>
            <p:nvPr/>
          </p:nvSpPr>
          <p:spPr bwMode="auto">
            <a:xfrm>
              <a:off x="3719513" y="460216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99" name="Rectangle 45"/>
            <p:cNvSpPr>
              <a:spLocks noChangeArrowheads="1"/>
            </p:cNvSpPr>
            <p:nvPr/>
          </p:nvSpPr>
          <p:spPr bwMode="auto">
            <a:xfrm>
              <a:off x="4559300" y="483032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100" name="그룹 28"/>
          <p:cNvGrpSpPr>
            <a:grpSpLocks/>
          </p:cNvGrpSpPr>
          <p:nvPr/>
        </p:nvGrpSpPr>
        <p:grpSpPr bwMode="auto">
          <a:xfrm>
            <a:off x="5734942" y="4365104"/>
            <a:ext cx="1490663" cy="666750"/>
            <a:chOff x="5302250" y="4470400"/>
            <a:chExt cx="1490663" cy="666750"/>
          </a:xfrm>
        </p:grpSpPr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6157913" y="4794250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Rectangle 17"/>
            <p:cNvSpPr>
              <a:spLocks noChangeArrowheads="1"/>
            </p:cNvSpPr>
            <p:nvPr/>
          </p:nvSpPr>
          <p:spPr bwMode="auto">
            <a:xfrm>
              <a:off x="5535613" y="47942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199188" y="4470400"/>
              <a:ext cx="5937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5535613" y="4470400"/>
              <a:ext cx="6223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Line 20"/>
            <p:cNvSpPr>
              <a:spLocks noChangeShapeType="1"/>
            </p:cNvSpPr>
            <p:nvPr/>
          </p:nvSpPr>
          <p:spPr bwMode="auto">
            <a:xfrm>
              <a:off x="5535613" y="47942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6" name="Line 21"/>
            <p:cNvSpPr>
              <a:spLocks noChangeShapeType="1"/>
            </p:cNvSpPr>
            <p:nvPr/>
          </p:nvSpPr>
          <p:spPr bwMode="auto">
            <a:xfrm>
              <a:off x="5535613" y="51371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7" name="Line 22"/>
            <p:cNvSpPr>
              <a:spLocks noChangeShapeType="1"/>
            </p:cNvSpPr>
            <p:nvPr/>
          </p:nvSpPr>
          <p:spPr bwMode="auto">
            <a:xfrm>
              <a:off x="5535613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8" name="Line 23"/>
            <p:cNvSpPr>
              <a:spLocks noChangeShapeType="1"/>
            </p:cNvSpPr>
            <p:nvPr/>
          </p:nvSpPr>
          <p:spPr bwMode="auto">
            <a:xfrm>
              <a:off x="6205538" y="479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9" name="Line 24"/>
            <p:cNvSpPr>
              <a:spLocks noChangeShapeType="1"/>
            </p:cNvSpPr>
            <p:nvPr/>
          </p:nvSpPr>
          <p:spPr bwMode="auto">
            <a:xfrm>
              <a:off x="6750050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0" name="Rectangle 46"/>
            <p:cNvSpPr>
              <a:spLocks noChangeArrowheads="1"/>
            </p:cNvSpPr>
            <p:nvPr/>
          </p:nvSpPr>
          <p:spPr bwMode="auto">
            <a:xfrm>
              <a:off x="5302250" y="459581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1" name="Rectangle 47"/>
            <p:cNvSpPr>
              <a:spLocks noChangeArrowheads="1"/>
            </p:cNvSpPr>
            <p:nvPr/>
          </p:nvSpPr>
          <p:spPr bwMode="auto">
            <a:xfrm>
              <a:off x="6218238" y="482397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112" name="Rectangle 48"/>
          <p:cNvSpPr>
            <a:spLocks noChangeArrowheads="1"/>
          </p:cNvSpPr>
          <p:nvPr/>
        </p:nvSpPr>
        <p:spPr bwMode="auto">
          <a:xfrm>
            <a:off x="1626492" y="4719116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13" name="Line 49"/>
          <p:cNvSpPr>
            <a:spLocks noChangeShapeType="1"/>
          </p:cNvSpPr>
          <p:nvPr/>
        </p:nvSpPr>
        <p:spPr bwMode="auto">
          <a:xfrm>
            <a:off x="1917005" y="4903266"/>
            <a:ext cx="2374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14" name="그룹 42"/>
          <p:cNvGrpSpPr>
            <a:grpSpLocks/>
          </p:cNvGrpSpPr>
          <p:nvPr/>
        </p:nvGrpSpPr>
        <p:grpSpPr bwMode="auto">
          <a:xfrm>
            <a:off x="7462142" y="4495279"/>
            <a:ext cx="1430338" cy="536575"/>
            <a:chOff x="7029450" y="4600575"/>
            <a:chExt cx="1430338" cy="536575"/>
          </a:xfrm>
        </p:grpSpPr>
        <p:sp>
          <p:nvSpPr>
            <p:cNvPr id="115" name="Rectangle 25"/>
            <p:cNvSpPr>
              <a:spLocks noChangeArrowheads="1"/>
            </p:cNvSpPr>
            <p:nvPr/>
          </p:nvSpPr>
          <p:spPr bwMode="auto">
            <a:xfrm>
              <a:off x="7866063" y="4794250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116" name="Rectangle 26"/>
            <p:cNvSpPr>
              <a:spLocks noChangeArrowheads="1"/>
            </p:cNvSpPr>
            <p:nvPr/>
          </p:nvSpPr>
          <p:spPr bwMode="auto">
            <a:xfrm>
              <a:off x="7245350" y="47942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Line 27"/>
            <p:cNvSpPr>
              <a:spLocks noChangeShapeType="1"/>
            </p:cNvSpPr>
            <p:nvPr/>
          </p:nvSpPr>
          <p:spPr bwMode="auto">
            <a:xfrm>
              <a:off x="7245350" y="47942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8" name="Line 28"/>
            <p:cNvSpPr>
              <a:spLocks noChangeShapeType="1"/>
            </p:cNvSpPr>
            <p:nvPr/>
          </p:nvSpPr>
          <p:spPr bwMode="auto">
            <a:xfrm>
              <a:off x="7245350" y="513715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9" name="Line 29"/>
            <p:cNvSpPr>
              <a:spLocks noChangeShapeType="1"/>
            </p:cNvSpPr>
            <p:nvPr/>
          </p:nvSpPr>
          <p:spPr bwMode="auto">
            <a:xfrm>
              <a:off x="7245350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0" name="Line 30"/>
            <p:cNvSpPr>
              <a:spLocks noChangeShapeType="1"/>
            </p:cNvSpPr>
            <p:nvPr/>
          </p:nvSpPr>
          <p:spPr bwMode="auto">
            <a:xfrm>
              <a:off x="7915275" y="479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1" name="Line 31"/>
            <p:cNvSpPr>
              <a:spLocks noChangeShapeType="1"/>
            </p:cNvSpPr>
            <p:nvPr/>
          </p:nvSpPr>
          <p:spPr bwMode="auto">
            <a:xfrm>
              <a:off x="8459788" y="479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2" name="Rectangle 50"/>
            <p:cNvSpPr>
              <a:spLocks noChangeArrowheads="1"/>
            </p:cNvSpPr>
            <p:nvPr/>
          </p:nvSpPr>
          <p:spPr bwMode="auto">
            <a:xfrm>
              <a:off x="7029450" y="460057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123" name="Rectangle 57"/>
          <p:cNvSpPr>
            <a:spLocks noChangeArrowheads="1"/>
          </p:cNvSpPr>
          <p:nvPr/>
        </p:nvSpPr>
        <p:spPr bwMode="auto">
          <a:xfrm>
            <a:off x="2351980" y="5109641"/>
            <a:ext cx="874712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</a:t>
            </a:r>
            <a:r>
              <a:rPr lang="ko-KR" alt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124" name="그룹 52"/>
          <p:cNvGrpSpPr>
            <a:grpSpLocks/>
          </p:cNvGrpSpPr>
          <p:nvPr/>
        </p:nvGrpSpPr>
        <p:grpSpPr bwMode="auto">
          <a:xfrm>
            <a:off x="2558355" y="5311254"/>
            <a:ext cx="1214437" cy="349250"/>
            <a:chOff x="2125663" y="5416550"/>
            <a:chExt cx="1214437" cy="349250"/>
          </a:xfrm>
        </p:grpSpPr>
        <p:sp>
          <p:nvSpPr>
            <p:cNvPr id="125" name="Rectangle 7"/>
            <p:cNvSpPr>
              <a:spLocks noChangeArrowheads="1"/>
            </p:cNvSpPr>
            <p:nvPr/>
          </p:nvSpPr>
          <p:spPr bwMode="auto">
            <a:xfrm>
              <a:off x="2782888" y="5427663"/>
              <a:ext cx="554037" cy="33813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 Box 51"/>
            <p:cNvSpPr txBox="1">
              <a:spLocks noChangeArrowheads="1"/>
            </p:cNvSpPr>
            <p:nvPr/>
          </p:nvSpPr>
          <p:spPr bwMode="auto">
            <a:xfrm>
              <a:off x="2127250" y="5418138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27" name="Line 52"/>
            <p:cNvSpPr>
              <a:spLocks noChangeShapeType="1"/>
            </p:cNvSpPr>
            <p:nvPr/>
          </p:nvSpPr>
          <p:spPr bwMode="auto">
            <a:xfrm>
              <a:off x="2125663" y="54165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8" name="Line 53"/>
            <p:cNvSpPr>
              <a:spLocks noChangeShapeType="1"/>
            </p:cNvSpPr>
            <p:nvPr/>
          </p:nvSpPr>
          <p:spPr bwMode="auto">
            <a:xfrm>
              <a:off x="2125663" y="57594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9" name="Line 54"/>
            <p:cNvSpPr>
              <a:spLocks noChangeShapeType="1"/>
            </p:cNvSpPr>
            <p:nvPr/>
          </p:nvSpPr>
          <p:spPr bwMode="auto">
            <a:xfrm>
              <a:off x="2125663" y="5416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0" name="Line 55"/>
            <p:cNvSpPr>
              <a:spLocks noChangeShapeType="1"/>
            </p:cNvSpPr>
            <p:nvPr/>
          </p:nvSpPr>
          <p:spPr bwMode="auto">
            <a:xfrm>
              <a:off x="2795588" y="54165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1" name="Line 56"/>
            <p:cNvSpPr>
              <a:spLocks noChangeShapeType="1"/>
            </p:cNvSpPr>
            <p:nvPr/>
          </p:nvSpPr>
          <p:spPr bwMode="auto">
            <a:xfrm>
              <a:off x="3340100" y="5416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2" name="Oval 64"/>
            <p:cNvSpPr>
              <a:spLocks noChangeArrowheads="1"/>
            </p:cNvSpPr>
            <p:nvPr/>
          </p:nvSpPr>
          <p:spPr bwMode="auto">
            <a:xfrm>
              <a:off x="3062288" y="5613400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61"/>
          <p:cNvGrpSpPr>
            <a:grpSpLocks/>
          </p:cNvGrpSpPr>
          <p:nvPr/>
        </p:nvGrpSpPr>
        <p:grpSpPr bwMode="auto">
          <a:xfrm>
            <a:off x="1142305" y="5300141"/>
            <a:ext cx="1008062" cy="400050"/>
            <a:chOff x="709613" y="5405438"/>
            <a:chExt cx="1008062" cy="400050"/>
          </a:xfrm>
        </p:grpSpPr>
        <p:sp>
          <p:nvSpPr>
            <p:cNvPr id="134" name="Rectangle 59"/>
            <p:cNvSpPr>
              <a:spLocks noChangeArrowheads="1"/>
            </p:cNvSpPr>
            <p:nvPr/>
          </p:nvSpPr>
          <p:spPr bwMode="auto">
            <a:xfrm>
              <a:off x="709613" y="5462588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135" name="Line 60"/>
            <p:cNvSpPr>
              <a:spLocks noChangeShapeType="1"/>
            </p:cNvSpPr>
            <p:nvPr/>
          </p:nvSpPr>
          <p:spPr bwMode="auto">
            <a:xfrm>
              <a:off x="1173163" y="54054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6" name="Line 61"/>
            <p:cNvSpPr>
              <a:spLocks noChangeShapeType="1"/>
            </p:cNvSpPr>
            <p:nvPr/>
          </p:nvSpPr>
          <p:spPr bwMode="auto">
            <a:xfrm>
              <a:off x="1173163" y="57483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7" name="Line 62"/>
            <p:cNvSpPr>
              <a:spLocks noChangeShapeType="1"/>
            </p:cNvSpPr>
            <p:nvPr/>
          </p:nvSpPr>
          <p:spPr bwMode="auto">
            <a:xfrm>
              <a:off x="1173163" y="54054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8" name="Line 63"/>
            <p:cNvSpPr>
              <a:spLocks noChangeShapeType="1"/>
            </p:cNvSpPr>
            <p:nvPr/>
          </p:nvSpPr>
          <p:spPr bwMode="auto">
            <a:xfrm>
              <a:off x="1717675" y="54054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9" name="Oval 65"/>
            <p:cNvSpPr>
              <a:spLocks noChangeArrowheads="1"/>
            </p:cNvSpPr>
            <p:nvPr/>
          </p:nvSpPr>
          <p:spPr bwMode="auto">
            <a:xfrm>
              <a:off x="1416050" y="5588000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Rectangle 66"/>
            <p:cNvSpPr>
              <a:spLocks noChangeArrowheads="1"/>
            </p:cNvSpPr>
            <p:nvPr/>
          </p:nvSpPr>
          <p:spPr bwMode="auto">
            <a:xfrm>
              <a:off x="1181100" y="5428811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141" name="Line 67"/>
          <p:cNvSpPr>
            <a:spLocks noChangeShapeType="1"/>
          </p:cNvSpPr>
          <p:nvPr/>
        </p:nvSpPr>
        <p:spPr bwMode="auto">
          <a:xfrm>
            <a:off x="1924942" y="5516041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42" name="Line 68"/>
          <p:cNvSpPr>
            <a:spLocks noChangeShapeType="1"/>
          </p:cNvSpPr>
          <p:nvPr/>
        </p:nvSpPr>
        <p:spPr bwMode="auto">
          <a:xfrm flipV="1">
            <a:off x="3552130" y="5012804"/>
            <a:ext cx="731837" cy="541337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" name="Rectangle 58"/>
          <p:cNvSpPr>
            <a:spLocks noChangeArrowheads="1"/>
          </p:cNvSpPr>
          <p:nvPr/>
        </p:nvSpPr>
        <p:spPr bwMode="auto">
          <a:xfrm>
            <a:off x="3172717" y="5320779"/>
            <a:ext cx="725488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40215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L ← new;</a:t>
            </a:r>
          </a:p>
          <a:p>
            <a:pPr marL="898525" lvl="2" indent="0" eaLnBrk="1" hangingPunct="1">
              <a:buNone/>
            </a:pPr>
            <a:r>
              <a:rPr lang="ko-KR" altLang="en-US" sz="1600" dirty="0"/>
              <a:t>리스트의 첫 번째 노드 주소를 저장하고 있는 </a:t>
            </a:r>
            <a:r>
              <a:rPr lang="ko-KR" altLang="en-US" sz="1600" b="1" dirty="0">
                <a:solidFill>
                  <a:srgbClr val="FF0000"/>
                </a:solidFill>
              </a:rPr>
              <a:t>포인터 </a:t>
            </a:r>
            <a:r>
              <a:rPr lang="en-US" altLang="ko-KR" sz="1600" b="1" dirty="0">
                <a:solidFill>
                  <a:srgbClr val="FF0000"/>
                </a:solidFill>
              </a:rPr>
              <a:t>L</a:t>
            </a:r>
            <a:r>
              <a:rPr lang="ko-KR" altLang="en-US" sz="1600" b="1" dirty="0">
                <a:solidFill>
                  <a:srgbClr val="FF0000"/>
                </a:solidFill>
              </a:rPr>
              <a:t>에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새 노드의 주소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포인터 </a:t>
            </a:r>
            <a:r>
              <a:rPr lang="en-US" altLang="ko-KR" sz="1600" dirty="0"/>
              <a:t>L</a:t>
            </a:r>
            <a:r>
              <a:rPr lang="ko-KR" altLang="en-US" sz="1600" dirty="0"/>
              <a:t>이 새 노드를 첫 번째 노드로 가리키도록 지정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061000" y="2584276"/>
            <a:ext cx="757237" cy="71438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6754862" y="2584276"/>
            <a:ext cx="757238" cy="71438"/>
            <a:chOff x="1701" y="709"/>
            <a:chExt cx="477" cy="45"/>
          </a:xfrm>
        </p:grpSpPr>
        <p:sp>
          <p:nvSpPr>
            <p:cNvPr id="12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0"/>
          <p:cNvGrpSpPr>
            <a:grpSpLocks/>
          </p:cNvGrpSpPr>
          <p:nvPr/>
        </p:nvGrpSpPr>
        <p:grpSpPr bwMode="auto">
          <a:xfrm>
            <a:off x="1152575" y="2404889"/>
            <a:ext cx="850900" cy="361950"/>
            <a:chOff x="874713" y="2419350"/>
            <a:chExt cx="850900" cy="361950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200150" y="2427288"/>
              <a:ext cx="509588" cy="312737"/>
            </a:xfrm>
            <a:prstGeom prst="rect">
              <a:avLst/>
            </a:prstGeom>
            <a:solidFill>
              <a:srgbClr val="CCCC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874713" y="2438400"/>
              <a:ext cx="2143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>
              <a:off x="1181100" y="241935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3"/>
            <p:cNvSpPr>
              <a:spLocks noChangeShapeType="1"/>
            </p:cNvSpPr>
            <p:nvPr/>
          </p:nvSpPr>
          <p:spPr bwMode="auto">
            <a:xfrm>
              <a:off x="1181100" y="276225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4"/>
            <p:cNvSpPr>
              <a:spLocks noChangeShapeType="1"/>
            </p:cNvSpPr>
            <p:nvPr/>
          </p:nvSpPr>
          <p:spPr bwMode="auto">
            <a:xfrm>
              <a:off x="1181100" y="24193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>
              <a:off x="1725613" y="24193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2"/>
            <p:cNvSpPr>
              <a:spLocks noChangeArrowheads="1"/>
            </p:cNvSpPr>
            <p:nvPr/>
          </p:nvSpPr>
          <p:spPr bwMode="auto">
            <a:xfrm>
              <a:off x="1414463" y="259873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18"/>
          <p:cNvGrpSpPr>
            <a:grpSpLocks/>
          </p:cNvGrpSpPr>
          <p:nvPr/>
        </p:nvGrpSpPr>
        <p:grpSpPr bwMode="auto">
          <a:xfrm>
            <a:off x="3997375" y="2211214"/>
            <a:ext cx="1355725" cy="534987"/>
            <a:chOff x="3719513" y="2225675"/>
            <a:chExt cx="1355725" cy="534988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481513" y="241776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3860800" y="24177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3860800" y="24177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3860800" y="27606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3860800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4530725" y="24177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5075238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3719513" y="22256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4559300" y="245383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2" name="그룹 28"/>
          <p:cNvGrpSpPr>
            <a:grpSpLocks/>
          </p:cNvGrpSpPr>
          <p:nvPr/>
        </p:nvGrpSpPr>
        <p:grpSpPr bwMode="auto">
          <a:xfrm>
            <a:off x="5580112" y="2204864"/>
            <a:ext cx="1447800" cy="541337"/>
            <a:chOff x="5302250" y="2219325"/>
            <a:chExt cx="1447800" cy="541338"/>
          </a:xfrm>
        </p:grpSpPr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6157913" y="2417763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5535613" y="24177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5535613" y="24177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5535613" y="27606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5535613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>
              <a:off x="6205538" y="24177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6750050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Rectangle 45"/>
            <p:cNvSpPr>
              <a:spLocks noChangeArrowheads="1"/>
            </p:cNvSpPr>
            <p:nvPr/>
          </p:nvSpPr>
          <p:spPr bwMode="auto">
            <a:xfrm>
              <a:off x="5302250" y="221932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6218238" y="244748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1398637" y="2419176"/>
            <a:ext cx="71437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43" name="그룹 39"/>
          <p:cNvGrpSpPr>
            <a:grpSpLocks/>
          </p:cNvGrpSpPr>
          <p:nvPr/>
        </p:nvGrpSpPr>
        <p:grpSpPr bwMode="auto">
          <a:xfrm>
            <a:off x="7307312" y="2209626"/>
            <a:ext cx="1430338" cy="565150"/>
            <a:chOff x="7029450" y="2224088"/>
            <a:chExt cx="1430338" cy="564711"/>
          </a:xfrm>
        </p:grpSpPr>
        <p:sp>
          <p:nvSpPr>
            <p:cNvPr id="44" name="Rectangle 23"/>
            <p:cNvSpPr>
              <a:spLocks noChangeArrowheads="1"/>
            </p:cNvSpPr>
            <p:nvPr/>
          </p:nvSpPr>
          <p:spPr bwMode="auto">
            <a:xfrm>
              <a:off x="7866063" y="2445899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45" name="Rectangle 24"/>
            <p:cNvSpPr>
              <a:spLocks noChangeArrowheads="1"/>
            </p:cNvSpPr>
            <p:nvPr/>
          </p:nvSpPr>
          <p:spPr bwMode="auto">
            <a:xfrm>
              <a:off x="7245350" y="24177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7245350" y="24177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7245350" y="27606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7245350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>
              <a:off x="7915275" y="24177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29"/>
            <p:cNvSpPr>
              <a:spLocks noChangeShapeType="1"/>
            </p:cNvSpPr>
            <p:nvPr/>
          </p:nvSpPr>
          <p:spPr bwMode="auto">
            <a:xfrm>
              <a:off x="8459788" y="24177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7029450" y="222408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52" name="그룹 48"/>
          <p:cNvGrpSpPr>
            <a:grpSpLocks/>
          </p:cNvGrpSpPr>
          <p:nvPr/>
        </p:nvGrpSpPr>
        <p:grpSpPr bwMode="auto">
          <a:xfrm>
            <a:off x="2317800" y="2823989"/>
            <a:ext cx="1308100" cy="544512"/>
            <a:chOff x="2031480" y="2838450"/>
            <a:chExt cx="1308620" cy="544513"/>
          </a:xfrm>
        </p:grpSpPr>
        <p:sp>
          <p:nvSpPr>
            <p:cNvPr id="53" name="Text Box 49"/>
            <p:cNvSpPr txBox="1">
              <a:spLocks noChangeArrowheads="1"/>
            </p:cNvSpPr>
            <p:nvPr/>
          </p:nvSpPr>
          <p:spPr bwMode="auto">
            <a:xfrm>
              <a:off x="2127250" y="304165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>
              <a:off x="2125663" y="30400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51"/>
            <p:cNvSpPr>
              <a:spLocks noChangeShapeType="1"/>
            </p:cNvSpPr>
            <p:nvPr/>
          </p:nvSpPr>
          <p:spPr bwMode="auto">
            <a:xfrm>
              <a:off x="2125663" y="33829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Line 52"/>
            <p:cNvSpPr>
              <a:spLocks noChangeShapeType="1"/>
            </p:cNvSpPr>
            <p:nvPr/>
          </p:nvSpPr>
          <p:spPr bwMode="auto">
            <a:xfrm>
              <a:off x="2125663" y="30400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53"/>
            <p:cNvSpPr>
              <a:spLocks noChangeShapeType="1"/>
            </p:cNvSpPr>
            <p:nvPr/>
          </p:nvSpPr>
          <p:spPr bwMode="auto">
            <a:xfrm>
              <a:off x="2795588" y="30400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3340100" y="30400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Rectangle 55"/>
            <p:cNvSpPr>
              <a:spLocks noChangeArrowheads="1"/>
            </p:cNvSpPr>
            <p:nvPr/>
          </p:nvSpPr>
          <p:spPr bwMode="auto">
            <a:xfrm>
              <a:off x="2031480" y="28384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2809875" y="30384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61" name="Oval 62"/>
            <p:cNvSpPr>
              <a:spLocks noChangeArrowheads="1"/>
            </p:cNvSpPr>
            <p:nvPr/>
          </p:nvSpPr>
          <p:spPr bwMode="auto">
            <a:xfrm>
              <a:off x="3062288" y="32369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58"/>
          <p:cNvGrpSpPr>
            <a:grpSpLocks/>
          </p:cNvGrpSpPr>
          <p:nvPr/>
        </p:nvGrpSpPr>
        <p:grpSpPr bwMode="auto">
          <a:xfrm>
            <a:off x="987475" y="3014489"/>
            <a:ext cx="1008062" cy="400050"/>
            <a:chOff x="709613" y="3028950"/>
            <a:chExt cx="1008062" cy="400050"/>
          </a:xfrm>
        </p:grpSpPr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1189038" y="3043238"/>
              <a:ext cx="509587" cy="312737"/>
            </a:xfrm>
            <a:prstGeom prst="rect">
              <a:avLst/>
            </a:prstGeom>
            <a:solidFill>
              <a:srgbClr val="CCCCFF"/>
            </a:solidFill>
            <a:ln w="3810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Rectangle 57"/>
            <p:cNvSpPr>
              <a:spLocks noChangeArrowheads="1"/>
            </p:cNvSpPr>
            <p:nvPr/>
          </p:nvSpPr>
          <p:spPr bwMode="auto">
            <a:xfrm>
              <a:off x="709613" y="30861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65" name="Line 58"/>
            <p:cNvSpPr>
              <a:spLocks noChangeShapeType="1"/>
            </p:cNvSpPr>
            <p:nvPr/>
          </p:nvSpPr>
          <p:spPr bwMode="auto">
            <a:xfrm>
              <a:off x="1173163" y="30289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59"/>
            <p:cNvSpPr>
              <a:spLocks noChangeShapeType="1"/>
            </p:cNvSpPr>
            <p:nvPr/>
          </p:nvSpPr>
          <p:spPr bwMode="auto">
            <a:xfrm>
              <a:off x="1173163" y="33718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7" name="Line 60"/>
            <p:cNvSpPr>
              <a:spLocks noChangeShapeType="1"/>
            </p:cNvSpPr>
            <p:nvPr/>
          </p:nvSpPr>
          <p:spPr bwMode="auto">
            <a:xfrm>
              <a:off x="1173163" y="30289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8" name="Line 61"/>
            <p:cNvSpPr>
              <a:spLocks noChangeShapeType="1"/>
            </p:cNvSpPr>
            <p:nvPr/>
          </p:nvSpPr>
          <p:spPr bwMode="auto">
            <a:xfrm>
              <a:off x="1717675" y="30289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9" name="Oval 63"/>
            <p:cNvSpPr>
              <a:spLocks noChangeArrowheads="1"/>
            </p:cNvSpPr>
            <p:nvPr/>
          </p:nvSpPr>
          <p:spPr bwMode="auto">
            <a:xfrm>
              <a:off x="1416050" y="321151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0" name="Rectangle 64"/>
          <p:cNvSpPr>
            <a:spLocks noChangeArrowheads="1"/>
          </p:cNvSpPr>
          <p:nvPr/>
        </p:nvSpPr>
        <p:spPr bwMode="auto">
          <a:xfrm>
            <a:off x="1458962" y="3038301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71" name="Line 65"/>
          <p:cNvSpPr>
            <a:spLocks noChangeShapeType="1"/>
          </p:cNvSpPr>
          <p:nvPr/>
        </p:nvSpPr>
        <p:spPr bwMode="auto">
          <a:xfrm>
            <a:off x="1770112" y="3230389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72" name="Line 66"/>
          <p:cNvSpPr>
            <a:spLocks noChangeShapeType="1"/>
          </p:cNvSpPr>
          <p:nvPr/>
        </p:nvSpPr>
        <p:spPr bwMode="auto">
          <a:xfrm flipV="1">
            <a:off x="3397300" y="2727151"/>
            <a:ext cx="731837" cy="541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" name="Line 67"/>
          <p:cNvSpPr>
            <a:spLocks noChangeShapeType="1"/>
          </p:cNvSpPr>
          <p:nvPr/>
        </p:nvSpPr>
        <p:spPr bwMode="auto">
          <a:xfrm>
            <a:off x="1754237" y="2647776"/>
            <a:ext cx="647700" cy="431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48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중간 노드로 삽입하기</a:t>
            </a:r>
            <a:endParaRPr lang="ko-KR" altLang="en-US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568" y="1412776"/>
            <a:ext cx="8132423" cy="37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379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</a:t>
            </a:r>
            <a:r>
              <a:rPr lang="en-US" altLang="ko-KR" dirty="0"/>
              <a:t>new ← </a:t>
            </a:r>
            <a:r>
              <a:rPr lang="en-US" altLang="ko-KR" dirty="0" err="1"/>
              <a:t>getNode</a:t>
            </a:r>
            <a:r>
              <a:rPr lang="en-US" altLang="ko-KR" dirty="0"/>
              <a:t>();</a:t>
            </a:r>
            <a:r>
              <a:rPr lang="en-US" altLang="ko-KR" b="1" dirty="0"/>
              <a:t> </a:t>
            </a:r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➋ </a:t>
            </a:r>
            <a:r>
              <a:rPr lang="en-US" altLang="ko-KR" dirty="0" err="1"/>
              <a:t>new.data</a:t>
            </a:r>
            <a:r>
              <a:rPr lang="en-US" altLang="ko-KR" dirty="0"/>
              <a:t> ← x; </a:t>
            </a:r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b="1" dirty="0"/>
              <a:t>공백 리스트인 경우</a:t>
            </a:r>
            <a:endParaRPr lang="en-US" altLang="ko-KR" b="1" dirty="0"/>
          </a:p>
          <a:p>
            <a:pPr marL="989013" lvl="2" indent="0" eaLnBrk="1" hangingPunct="1">
              <a:buNone/>
            </a:pPr>
            <a:endParaRPr lang="en-US" altLang="ko-KR" dirty="0"/>
          </a:p>
          <a:p>
            <a:pPr marL="989013" lvl="2" indent="0" eaLnBrk="1" hangingPunct="1">
              <a:buNone/>
            </a:pPr>
            <a:endParaRPr lang="en-US" altLang="ko-KR" sz="1050" dirty="0"/>
          </a:p>
          <a:p>
            <a:pPr marL="989013" lvl="2" indent="0" eaLnBrk="1" hangingPunct="1">
              <a:buNone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/>
              <a:t>L ← new; </a:t>
            </a:r>
          </a:p>
          <a:p>
            <a:pPr marL="1346200" lvl="0" indent="0" eaLnBrk="1" hangingPunct="1">
              <a:spcBef>
                <a:spcPct val="0"/>
              </a:spcBef>
              <a:buClrTx/>
              <a:buNone/>
            </a:pPr>
            <a:r>
              <a:rPr kumimoji="1" lang="ko-KR" altLang="en-US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리스트 포인터 </a:t>
            </a:r>
            <a:r>
              <a:rPr kumimoji="1" lang="en-US" altLang="ko-KR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</a:t>
            </a:r>
            <a:r>
              <a:rPr kumimoji="1" lang="ko-KR" altLang="en-US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에</a:t>
            </a:r>
            <a:r>
              <a:rPr kumimoji="1" lang="ko-KR" altLang="en-US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새 노드 </a:t>
            </a:r>
            <a:r>
              <a:rPr kumimoji="1" lang="en-US" altLang="ko-KR" sz="1600" dirty="0">
                <a:solidFill>
                  <a:srgbClr val="0000C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kumimoji="1" lang="ko-KR" altLang="en-US" sz="1600" dirty="0">
                <a:solidFill>
                  <a:srgbClr val="0000C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 주소를 </a:t>
            </a:r>
            <a:r>
              <a:rPr kumimoji="1" lang="ko-KR" altLang="en-US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저장하여</a:t>
            </a:r>
            <a:r>
              <a:rPr kumimoji="1" lang="en-US" altLang="ko-KR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새 노드 </a:t>
            </a:r>
            <a:r>
              <a:rPr kumimoji="1" lang="en-US" altLang="ko-KR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kumimoji="1" lang="ko-KR" altLang="en-US" sz="1600" b="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리스트의 첫 번째 노드가 되도록 함</a:t>
            </a:r>
          </a:p>
          <a:p>
            <a:pPr marL="1346200" lvl="2" indent="-357188" eaLnBrk="1" hangingPunct="1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➌- b </a:t>
            </a:r>
            <a:r>
              <a:rPr lang="en-US" altLang="ko-KR" dirty="0" err="1"/>
              <a:t>new.link</a:t>
            </a:r>
            <a:r>
              <a:rPr lang="en-US" altLang="ko-KR" dirty="0"/>
              <a:t> ← NULL; </a:t>
            </a:r>
          </a:p>
          <a:p>
            <a:pPr marL="1255713" lvl="2" indent="0" eaLnBrk="1" hangingPunct="1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리스트의 마지막 노드인 </a:t>
            </a:r>
            <a:r>
              <a:rPr kumimoji="1" lang="en-US" altLang="ko-KR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kumimoji="1" lang="ko-KR" altLang="en-US" sz="16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 링크 필드에</a:t>
            </a:r>
            <a:r>
              <a:rPr kumimoji="1" lang="ko-KR" altLang="en-US" sz="16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en-US" altLang="ko-KR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NULL</a:t>
            </a:r>
            <a:r>
              <a:rPr kumimoji="1" lang="ko-KR" altLang="en-US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저장해 마지막 노드임을 </a:t>
            </a:r>
            <a:br>
              <a:rPr kumimoji="1" lang="en-US" altLang="ko-KR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kumimoji="1" lang="ko-KR" altLang="en-US" sz="160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표시 </a:t>
            </a:r>
          </a:p>
          <a:p>
            <a:pPr marL="989013" lvl="2" indent="0" eaLnBrk="1" hangingPunct="1">
              <a:buNone/>
            </a:pPr>
            <a:endParaRPr lang="ko-KR" altLang="en-US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56" y="1684003"/>
            <a:ext cx="2376264" cy="124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4283968" y="3333002"/>
            <a:ext cx="2989708" cy="14267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>
            <a:off x="5163865" y="4776795"/>
            <a:ext cx="6334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9" name="그룹 6"/>
          <p:cNvGrpSpPr>
            <a:grpSpLocks/>
          </p:cNvGrpSpPr>
          <p:nvPr/>
        </p:nvGrpSpPr>
        <p:grpSpPr bwMode="auto">
          <a:xfrm>
            <a:off x="5701010" y="4020174"/>
            <a:ext cx="1392238" cy="544513"/>
            <a:chOff x="5027613" y="3702050"/>
            <a:chExt cx="1392237" cy="544513"/>
          </a:xfrm>
        </p:grpSpPr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5195888" y="39036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5195888" y="42465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5195888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5865813" y="3903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6410325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5027613" y="37020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5905500" y="39020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6132513" y="41005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 Box 29"/>
            <p:cNvSpPr txBox="1">
              <a:spLocks noChangeArrowheads="1"/>
            </p:cNvSpPr>
            <p:nvPr/>
          </p:nvSpPr>
          <p:spPr bwMode="auto">
            <a:xfrm>
              <a:off x="5186363" y="3889375"/>
              <a:ext cx="671512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</p:grpSp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4572298" y="3496299"/>
            <a:ext cx="898525" cy="361950"/>
            <a:chOff x="3898900" y="3178175"/>
            <a:chExt cx="898525" cy="361950"/>
          </a:xfrm>
        </p:grpSpPr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4271963" y="3186113"/>
              <a:ext cx="509587" cy="31273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3898900" y="3197225"/>
              <a:ext cx="2619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4252913" y="317817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>
              <a:off x="4252913" y="352107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4252913" y="31781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>
              <a:off x="4797425" y="31781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Oval 30"/>
            <p:cNvSpPr>
              <a:spLocks noChangeArrowheads="1"/>
            </p:cNvSpPr>
            <p:nvPr/>
          </p:nvSpPr>
          <p:spPr bwMode="auto">
            <a:xfrm>
              <a:off x="4484688" y="33829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4"/>
          <p:cNvGrpSpPr>
            <a:grpSpLocks/>
          </p:cNvGrpSpPr>
          <p:nvPr/>
        </p:nvGrpSpPr>
        <p:grpSpPr bwMode="auto">
          <a:xfrm>
            <a:off x="4453235" y="4210674"/>
            <a:ext cx="1008063" cy="400050"/>
            <a:chOff x="3779838" y="3892550"/>
            <a:chExt cx="1008062" cy="400050"/>
          </a:xfrm>
        </p:grpSpPr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4259263" y="3908425"/>
              <a:ext cx="509587" cy="312738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3779838" y="39497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243388" y="38925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4243388" y="42354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4243388" y="38925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>
              <a:off x="4787900" y="3892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auto">
            <a:xfrm>
              <a:off x="4486275" y="407511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4271963" y="3903663"/>
              <a:ext cx="514349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700</a:t>
              </a:r>
            </a:p>
          </p:txBody>
        </p:sp>
      </p:grpSp>
      <p:sp>
        <p:nvSpPr>
          <p:cNvPr id="36" name="Rectangle 32"/>
          <p:cNvSpPr>
            <a:spLocks noChangeArrowheads="1"/>
          </p:cNvSpPr>
          <p:nvPr/>
        </p:nvSpPr>
        <p:spPr bwMode="auto">
          <a:xfrm>
            <a:off x="4861223" y="3497887"/>
            <a:ext cx="744537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>
            <a:off x="5219998" y="3747124"/>
            <a:ext cx="647700" cy="431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 bwMode="auto">
          <a:xfrm>
            <a:off x="4211960" y="5301208"/>
            <a:ext cx="3168352" cy="1259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6"/>
          <p:cNvGrpSpPr>
            <a:grpSpLocks/>
          </p:cNvGrpSpPr>
          <p:nvPr/>
        </p:nvGrpSpPr>
        <p:grpSpPr bwMode="auto">
          <a:xfrm>
            <a:off x="4571181" y="6052141"/>
            <a:ext cx="1008063" cy="400050"/>
            <a:chOff x="4572000" y="6088063"/>
            <a:chExt cx="1008062" cy="400050"/>
          </a:xfrm>
        </p:grpSpPr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4572000" y="6145213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5035550" y="608806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5035550" y="643096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5035550" y="60880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5580062" y="60880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Oval 46"/>
            <p:cNvSpPr>
              <a:spLocks noChangeArrowheads="1"/>
            </p:cNvSpPr>
            <p:nvPr/>
          </p:nvSpPr>
          <p:spPr bwMode="auto">
            <a:xfrm>
              <a:off x="5278437" y="6270625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5043487" y="60960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47" name="Line 48"/>
          <p:cNvSpPr>
            <a:spLocks noChangeShapeType="1"/>
          </p:cNvSpPr>
          <p:nvPr/>
        </p:nvSpPr>
        <p:spPr bwMode="auto">
          <a:xfrm>
            <a:off x="5353819" y="6268041"/>
            <a:ext cx="6334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8" name="그룹 45"/>
          <p:cNvGrpSpPr>
            <a:grpSpLocks/>
          </p:cNvGrpSpPr>
          <p:nvPr/>
        </p:nvGrpSpPr>
        <p:grpSpPr bwMode="auto">
          <a:xfrm>
            <a:off x="5818956" y="5861641"/>
            <a:ext cx="1384300" cy="544513"/>
            <a:chOff x="5819775" y="5897563"/>
            <a:chExt cx="1384300" cy="544512"/>
          </a:xfrm>
        </p:grpSpPr>
        <p:sp>
          <p:nvSpPr>
            <p:cNvPr id="49" name="Rectangle 34"/>
            <p:cNvSpPr>
              <a:spLocks noChangeArrowheads="1"/>
            </p:cNvSpPr>
            <p:nvPr/>
          </p:nvSpPr>
          <p:spPr bwMode="auto">
            <a:xfrm>
              <a:off x="6664325" y="6103938"/>
              <a:ext cx="539750" cy="33813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Line 35"/>
            <p:cNvSpPr>
              <a:spLocks noChangeShapeType="1"/>
            </p:cNvSpPr>
            <p:nvPr/>
          </p:nvSpPr>
          <p:spPr bwMode="auto">
            <a:xfrm>
              <a:off x="5988050" y="609917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36"/>
            <p:cNvSpPr>
              <a:spLocks noChangeShapeType="1"/>
            </p:cNvSpPr>
            <p:nvPr/>
          </p:nvSpPr>
          <p:spPr bwMode="auto">
            <a:xfrm>
              <a:off x="5988050" y="644207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37"/>
            <p:cNvSpPr>
              <a:spLocks noChangeShapeType="1"/>
            </p:cNvSpPr>
            <p:nvPr/>
          </p:nvSpPr>
          <p:spPr bwMode="auto">
            <a:xfrm>
              <a:off x="5988050" y="60991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38"/>
            <p:cNvSpPr>
              <a:spLocks noChangeShapeType="1"/>
            </p:cNvSpPr>
            <p:nvPr/>
          </p:nvSpPr>
          <p:spPr bwMode="auto">
            <a:xfrm>
              <a:off x="6657975" y="60991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39"/>
            <p:cNvSpPr>
              <a:spLocks noChangeShapeType="1"/>
            </p:cNvSpPr>
            <p:nvPr/>
          </p:nvSpPr>
          <p:spPr bwMode="auto">
            <a:xfrm>
              <a:off x="7202487" y="60991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Rectangle 40"/>
            <p:cNvSpPr>
              <a:spLocks noChangeArrowheads="1"/>
            </p:cNvSpPr>
            <p:nvPr/>
          </p:nvSpPr>
          <p:spPr bwMode="auto">
            <a:xfrm>
              <a:off x="5819775" y="589756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5978525" y="6084888"/>
              <a:ext cx="671512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</p:grpSp>
      <p:grpSp>
        <p:nvGrpSpPr>
          <p:cNvPr id="57" name="그룹 54"/>
          <p:cNvGrpSpPr>
            <a:grpSpLocks/>
          </p:cNvGrpSpPr>
          <p:nvPr/>
        </p:nvGrpSpPr>
        <p:grpSpPr bwMode="auto">
          <a:xfrm>
            <a:off x="4690244" y="5337766"/>
            <a:ext cx="898525" cy="361950"/>
            <a:chOff x="4691062" y="5373688"/>
            <a:chExt cx="898525" cy="361950"/>
          </a:xfrm>
        </p:grpSpPr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4691062" y="5392738"/>
              <a:ext cx="2619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auto">
            <a:xfrm>
              <a:off x="5045075" y="537368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>
              <a:off x="5045075" y="571658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52"/>
            <p:cNvSpPr>
              <a:spLocks noChangeShapeType="1"/>
            </p:cNvSpPr>
            <p:nvPr/>
          </p:nvSpPr>
          <p:spPr bwMode="auto">
            <a:xfrm>
              <a:off x="5045075" y="53736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auto">
            <a:xfrm>
              <a:off x="5589587" y="53736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Rectangle 54"/>
            <p:cNvSpPr>
              <a:spLocks noChangeArrowheads="1"/>
            </p:cNvSpPr>
            <p:nvPr/>
          </p:nvSpPr>
          <p:spPr bwMode="auto">
            <a:xfrm>
              <a:off x="5064125" y="53911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  <p:sp>
          <p:nvSpPr>
            <p:cNvPr id="64" name="Oval 56"/>
            <p:cNvSpPr>
              <a:spLocks noChangeArrowheads="1"/>
            </p:cNvSpPr>
            <p:nvPr/>
          </p:nvSpPr>
          <p:spPr bwMode="auto">
            <a:xfrm>
              <a:off x="5276850" y="5578475"/>
              <a:ext cx="71437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Line 57"/>
          <p:cNvSpPr>
            <a:spLocks noChangeShapeType="1"/>
          </p:cNvSpPr>
          <p:nvPr/>
        </p:nvSpPr>
        <p:spPr bwMode="auto">
          <a:xfrm>
            <a:off x="5325244" y="5613991"/>
            <a:ext cx="6477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6668269" y="6150566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>
              <a:defRPr/>
            </a:pPr>
            <a:r>
              <a:rPr lang="en-US" altLang="ko-KR" sz="14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556584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ko-KR" altLang="en-US" b="1" dirty="0"/>
              <a:t>공백 리스트가 아닌 경우</a:t>
            </a: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989013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➍- a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pre.link</a:t>
            </a:r>
            <a:r>
              <a:rPr lang="en-US" altLang="ko-KR" dirty="0"/>
              <a:t>;</a:t>
            </a:r>
          </a:p>
          <a:p>
            <a:pPr marL="989013" lvl="2" indent="0" eaLnBrk="1" hangingPunct="1">
              <a:buNone/>
            </a:pP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pre</a:t>
            </a:r>
            <a:r>
              <a:rPr lang="ko-KR" altLang="en-US" sz="1600" b="1" dirty="0">
                <a:solidFill>
                  <a:srgbClr val="0000CC"/>
                </a:solidFill>
              </a:rPr>
              <a:t>의 링크 필드 값을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new</a:t>
            </a:r>
            <a:r>
              <a:rPr lang="ko-KR" altLang="en-US" sz="1600" b="1" dirty="0">
                <a:solidFill>
                  <a:srgbClr val="FF0000"/>
                </a:solidFill>
              </a:rPr>
              <a:t>의 링크 필드에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새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가 노드 </a:t>
            </a:r>
            <a:r>
              <a:rPr lang="en-US" altLang="ko-KR" sz="1600" dirty="0"/>
              <a:t>pre</a:t>
            </a:r>
            <a:r>
              <a:rPr lang="ko-KR" altLang="en-US" sz="1600" dirty="0"/>
              <a:t>의 다음 노드를 가리키도록 함</a:t>
            </a:r>
            <a:r>
              <a:rPr lang="en-US" altLang="ko-KR" sz="1600" dirty="0"/>
              <a:t> </a:t>
            </a:r>
          </a:p>
          <a:p>
            <a:pPr marL="989013" lvl="2" indent="0" eaLnBrk="1" hangingPunct="1">
              <a:buNone/>
            </a:pPr>
            <a:endParaRPr lang="en-US" altLang="ko-KR" dirty="0"/>
          </a:p>
          <a:p>
            <a:pPr marL="989013" lvl="2" indent="0" eaLnBrk="1" hangingPunct="1">
              <a:buNone/>
            </a:pPr>
            <a:endParaRPr lang="en-US" altLang="ko-KR" dirty="0"/>
          </a:p>
          <a:p>
            <a:pPr marL="989013" lvl="2" indent="0" eaLnBrk="1" hangingPunct="1">
              <a:buNone/>
            </a:pPr>
            <a:endParaRPr lang="en-US" altLang="ko-KR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연결 리스트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5256584" cy="162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1368053" y="4149080"/>
            <a:ext cx="7164387" cy="22193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871290" y="4136380"/>
            <a:ext cx="5921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6081340" y="4641205"/>
            <a:ext cx="757238" cy="71437"/>
            <a:chOff x="1701" y="709"/>
            <a:chExt cx="477" cy="45"/>
          </a:xfrm>
        </p:grpSpPr>
        <p:sp>
          <p:nvSpPr>
            <p:cNvPr id="11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3323853" y="4268142"/>
            <a:ext cx="1360487" cy="534988"/>
            <a:chOff x="3360738" y="4425950"/>
            <a:chExt cx="1360487" cy="534988"/>
          </a:xfrm>
        </p:grpSpPr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173538" y="4606925"/>
              <a:ext cx="547687" cy="34925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3502025" y="4618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3502025" y="46180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502025" y="49609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502025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4171950" y="4618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4716463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3360738" y="44259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22" name="그룹 18"/>
          <p:cNvGrpSpPr>
            <a:grpSpLocks/>
          </p:cNvGrpSpPr>
          <p:nvPr/>
        </p:nvGrpSpPr>
        <p:grpSpPr bwMode="auto">
          <a:xfrm>
            <a:off x="1595065" y="4461817"/>
            <a:ext cx="827088" cy="361950"/>
            <a:chOff x="1631950" y="4619625"/>
            <a:chExt cx="827088" cy="361950"/>
          </a:xfrm>
        </p:grpSpPr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1631950" y="4638675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>
              <a:off x="1914525" y="46196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33"/>
            <p:cNvSpPr>
              <a:spLocks noChangeShapeType="1"/>
            </p:cNvSpPr>
            <p:nvPr/>
          </p:nvSpPr>
          <p:spPr bwMode="auto">
            <a:xfrm>
              <a:off x="1914525" y="49625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34"/>
            <p:cNvSpPr>
              <a:spLocks noChangeShapeType="1"/>
            </p:cNvSpPr>
            <p:nvPr/>
          </p:nvSpPr>
          <p:spPr bwMode="auto">
            <a:xfrm>
              <a:off x="1914525" y="46196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35"/>
            <p:cNvSpPr>
              <a:spLocks noChangeShapeType="1"/>
            </p:cNvSpPr>
            <p:nvPr/>
          </p:nvSpPr>
          <p:spPr bwMode="auto">
            <a:xfrm>
              <a:off x="2459038" y="46196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Oval 42"/>
            <p:cNvSpPr>
              <a:spLocks noChangeArrowheads="1"/>
            </p:cNvSpPr>
            <p:nvPr/>
          </p:nvSpPr>
          <p:spPr bwMode="auto">
            <a:xfrm>
              <a:off x="2147888" y="47990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1927225" y="463369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2180853" y="4674542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31" name="그룹 27"/>
          <p:cNvGrpSpPr>
            <a:grpSpLocks/>
          </p:cNvGrpSpPr>
          <p:nvPr/>
        </p:nvGrpSpPr>
        <p:grpSpPr bwMode="auto">
          <a:xfrm>
            <a:off x="6633790" y="4266555"/>
            <a:ext cx="1430338" cy="536575"/>
            <a:chOff x="6670675" y="4424363"/>
            <a:chExt cx="1430338" cy="536575"/>
          </a:xfrm>
        </p:grpSpPr>
        <p:sp>
          <p:nvSpPr>
            <p:cNvPr id="32" name="Rectangle 23"/>
            <p:cNvSpPr>
              <a:spLocks noChangeArrowheads="1"/>
            </p:cNvSpPr>
            <p:nvPr/>
          </p:nvSpPr>
          <p:spPr bwMode="auto">
            <a:xfrm>
              <a:off x="7507288" y="461803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6886575" y="4618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6886575" y="46180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6886575" y="49609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>
              <a:off x="6886575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auto">
            <a:xfrm>
              <a:off x="7556500" y="4618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auto">
            <a:xfrm>
              <a:off x="8101013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Rectangle 48"/>
            <p:cNvSpPr>
              <a:spLocks noChangeArrowheads="1"/>
            </p:cNvSpPr>
            <p:nvPr/>
          </p:nvSpPr>
          <p:spPr bwMode="auto">
            <a:xfrm>
              <a:off x="6670675" y="442436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40" name="그룹 36"/>
          <p:cNvGrpSpPr>
            <a:grpSpLocks/>
          </p:cNvGrpSpPr>
          <p:nvPr/>
        </p:nvGrpSpPr>
        <p:grpSpPr bwMode="auto">
          <a:xfrm>
            <a:off x="4101728" y="5633392"/>
            <a:ext cx="1425575" cy="558800"/>
            <a:chOff x="4138613" y="5791200"/>
            <a:chExt cx="1425575" cy="558800"/>
          </a:xfrm>
        </p:grpSpPr>
        <p:sp>
          <p:nvSpPr>
            <p:cNvPr id="41" name="Rectangle 6"/>
            <p:cNvSpPr>
              <a:spLocks noChangeArrowheads="1"/>
            </p:cNvSpPr>
            <p:nvPr/>
          </p:nvSpPr>
          <p:spPr bwMode="auto">
            <a:xfrm>
              <a:off x="5016500" y="6000750"/>
              <a:ext cx="547688" cy="34925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4346575" y="599440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43" name="Line 50"/>
            <p:cNvSpPr>
              <a:spLocks noChangeShapeType="1"/>
            </p:cNvSpPr>
            <p:nvPr/>
          </p:nvSpPr>
          <p:spPr bwMode="auto">
            <a:xfrm>
              <a:off x="4344988" y="59928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>
              <a:off x="4344988" y="63357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52"/>
            <p:cNvSpPr>
              <a:spLocks noChangeShapeType="1"/>
            </p:cNvSpPr>
            <p:nvPr/>
          </p:nvSpPr>
          <p:spPr bwMode="auto">
            <a:xfrm>
              <a:off x="4344988" y="59928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53"/>
            <p:cNvSpPr>
              <a:spLocks noChangeShapeType="1"/>
            </p:cNvSpPr>
            <p:nvPr/>
          </p:nvSpPr>
          <p:spPr bwMode="auto">
            <a:xfrm>
              <a:off x="5014913" y="59928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54"/>
            <p:cNvSpPr>
              <a:spLocks noChangeShapeType="1"/>
            </p:cNvSpPr>
            <p:nvPr/>
          </p:nvSpPr>
          <p:spPr bwMode="auto">
            <a:xfrm>
              <a:off x="5559425" y="59928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Rectangle 55"/>
            <p:cNvSpPr>
              <a:spLocks noChangeArrowheads="1"/>
            </p:cNvSpPr>
            <p:nvPr/>
          </p:nvSpPr>
          <p:spPr bwMode="auto">
            <a:xfrm>
              <a:off x="4138613" y="57912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9" name="Oval 61"/>
            <p:cNvSpPr>
              <a:spLocks noChangeArrowheads="1"/>
            </p:cNvSpPr>
            <p:nvPr/>
          </p:nvSpPr>
          <p:spPr bwMode="auto">
            <a:xfrm>
              <a:off x="5268361" y="60626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6"/>
          <p:cNvGrpSpPr>
            <a:grpSpLocks/>
          </p:cNvGrpSpPr>
          <p:nvPr/>
        </p:nvGrpSpPr>
        <p:grpSpPr bwMode="auto">
          <a:xfrm>
            <a:off x="2892053" y="5823892"/>
            <a:ext cx="1008062" cy="400050"/>
            <a:chOff x="2928938" y="5981700"/>
            <a:chExt cx="1008062" cy="400050"/>
          </a:xfrm>
        </p:grpSpPr>
        <p:sp>
          <p:nvSpPr>
            <p:cNvPr id="51" name="Rectangle 56"/>
            <p:cNvSpPr>
              <a:spLocks noChangeArrowheads="1"/>
            </p:cNvSpPr>
            <p:nvPr/>
          </p:nvSpPr>
          <p:spPr bwMode="auto">
            <a:xfrm>
              <a:off x="2928938" y="603885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52" name="Line 57"/>
            <p:cNvSpPr>
              <a:spLocks noChangeShapeType="1"/>
            </p:cNvSpPr>
            <p:nvPr/>
          </p:nvSpPr>
          <p:spPr bwMode="auto">
            <a:xfrm>
              <a:off x="3392488" y="59817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>
              <a:off x="3392488" y="63246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59"/>
            <p:cNvSpPr>
              <a:spLocks noChangeShapeType="1"/>
            </p:cNvSpPr>
            <p:nvPr/>
          </p:nvSpPr>
          <p:spPr bwMode="auto">
            <a:xfrm>
              <a:off x="3392488" y="59817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60"/>
            <p:cNvSpPr>
              <a:spLocks noChangeShapeType="1"/>
            </p:cNvSpPr>
            <p:nvPr/>
          </p:nvSpPr>
          <p:spPr bwMode="auto">
            <a:xfrm>
              <a:off x="3937000" y="59817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auto">
            <a:xfrm>
              <a:off x="3635375" y="616426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3400425" y="5991006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58" name="Line 64"/>
          <p:cNvSpPr>
            <a:spLocks noChangeShapeType="1"/>
          </p:cNvSpPr>
          <p:nvPr/>
        </p:nvSpPr>
        <p:spPr bwMode="auto">
          <a:xfrm>
            <a:off x="3674690" y="6039792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59" name="그룹 55"/>
          <p:cNvGrpSpPr>
            <a:grpSpLocks/>
          </p:cNvGrpSpPr>
          <p:nvPr/>
        </p:nvGrpSpPr>
        <p:grpSpPr bwMode="auto">
          <a:xfrm>
            <a:off x="4906590" y="4261792"/>
            <a:ext cx="1447800" cy="541338"/>
            <a:chOff x="5086870" y="4419600"/>
            <a:chExt cx="1447800" cy="541338"/>
          </a:xfrm>
        </p:grpSpPr>
        <p:sp>
          <p:nvSpPr>
            <p:cNvPr id="60" name="Rectangle 14"/>
            <p:cNvSpPr>
              <a:spLocks noChangeArrowheads="1"/>
            </p:cNvSpPr>
            <p:nvPr/>
          </p:nvSpPr>
          <p:spPr bwMode="auto">
            <a:xfrm>
              <a:off x="5942533" y="4618038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5320233" y="4618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Line 18"/>
            <p:cNvSpPr>
              <a:spLocks noChangeShapeType="1"/>
            </p:cNvSpPr>
            <p:nvPr/>
          </p:nvSpPr>
          <p:spPr bwMode="auto">
            <a:xfrm>
              <a:off x="5320233" y="461803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19"/>
            <p:cNvSpPr>
              <a:spLocks noChangeShapeType="1"/>
            </p:cNvSpPr>
            <p:nvPr/>
          </p:nvSpPr>
          <p:spPr bwMode="auto">
            <a:xfrm>
              <a:off x="5320233" y="496093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20"/>
            <p:cNvSpPr>
              <a:spLocks noChangeShapeType="1"/>
            </p:cNvSpPr>
            <p:nvPr/>
          </p:nvSpPr>
          <p:spPr bwMode="auto">
            <a:xfrm>
              <a:off x="5320233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21"/>
            <p:cNvSpPr>
              <a:spLocks noChangeShapeType="1"/>
            </p:cNvSpPr>
            <p:nvPr/>
          </p:nvSpPr>
          <p:spPr bwMode="auto">
            <a:xfrm>
              <a:off x="5990158" y="4618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22"/>
            <p:cNvSpPr>
              <a:spLocks noChangeShapeType="1"/>
            </p:cNvSpPr>
            <p:nvPr/>
          </p:nvSpPr>
          <p:spPr bwMode="auto">
            <a:xfrm>
              <a:off x="6534670" y="4618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7" name="Rectangle 44"/>
            <p:cNvSpPr>
              <a:spLocks noChangeArrowheads="1"/>
            </p:cNvSpPr>
            <p:nvPr/>
          </p:nvSpPr>
          <p:spPr bwMode="auto">
            <a:xfrm>
              <a:off x="5086870" y="441960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8" name="Rectangle 45"/>
            <p:cNvSpPr>
              <a:spLocks noChangeArrowheads="1"/>
            </p:cNvSpPr>
            <p:nvPr/>
          </p:nvSpPr>
          <p:spPr bwMode="auto">
            <a:xfrm>
              <a:off x="6002858" y="463369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69" name="Line 65"/>
          <p:cNvSpPr>
            <a:spLocks noChangeShapeType="1"/>
          </p:cNvSpPr>
          <p:nvPr/>
        </p:nvSpPr>
        <p:spPr bwMode="auto">
          <a:xfrm flipV="1">
            <a:off x="5281240" y="4830117"/>
            <a:ext cx="0" cy="1079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0" name="그룹 66"/>
          <p:cNvGrpSpPr>
            <a:grpSpLocks/>
          </p:cNvGrpSpPr>
          <p:nvPr/>
        </p:nvGrpSpPr>
        <p:grpSpPr bwMode="auto">
          <a:xfrm>
            <a:off x="2819028" y="5144442"/>
            <a:ext cx="1008062" cy="400050"/>
            <a:chOff x="2855913" y="5302250"/>
            <a:chExt cx="1008062" cy="400050"/>
          </a:xfrm>
        </p:grpSpPr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2855913" y="53594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3319463" y="53022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68"/>
            <p:cNvSpPr>
              <a:spLocks noChangeShapeType="1"/>
            </p:cNvSpPr>
            <p:nvPr/>
          </p:nvSpPr>
          <p:spPr bwMode="auto">
            <a:xfrm>
              <a:off x="3319463" y="56451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69"/>
            <p:cNvSpPr>
              <a:spLocks noChangeShapeType="1"/>
            </p:cNvSpPr>
            <p:nvPr/>
          </p:nvSpPr>
          <p:spPr bwMode="auto">
            <a:xfrm>
              <a:off x="3319463" y="5302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>
              <a:off x="3863975" y="5302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Rectangle 71"/>
            <p:cNvSpPr>
              <a:spLocks noChangeArrowheads="1"/>
            </p:cNvSpPr>
            <p:nvPr/>
          </p:nvSpPr>
          <p:spPr bwMode="auto">
            <a:xfrm>
              <a:off x="3336925" y="54451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77" name="Oval 72"/>
            <p:cNvSpPr>
              <a:spLocks noChangeArrowheads="1"/>
            </p:cNvSpPr>
            <p:nvPr/>
          </p:nvSpPr>
          <p:spPr bwMode="auto">
            <a:xfrm>
              <a:off x="3576638" y="537368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 flipV="1">
            <a:off x="3577853" y="4809480"/>
            <a:ext cx="0" cy="4064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9" name="Rectangle 74"/>
          <p:cNvSpPr>
            <a:spLocks noChangeArrowheads="1"/>
          </p:cNvSpPr>
          <p:nvPr/>
        </p:nvSpPr>
        <p:spPr bwMode="auto">
          <a:xfrm>
            <a:off x="4176340" y="4480867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sp>
        <p:nvSpPr>
          <p:cNvPr id="80" name="Rectangle 75"/>
          <p:cNvSpPr>
            <a:spLocks noChangeArrowheads="1"/>
          </p:cNvSpPr>
          <p:nvPr/>
        </p:nvSpPr>
        <p:spPr bwMode="auto">
          <a:xfrm>
            <a:off x="4882778" y="5962005"/>
            <a:ext cx="677862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81" name="Group 36"/>
          <p:cNvGrpSpPr>
            <a:grpSpLocks/>
          </p:cNvGrpSpPr>
          <p:nvPr/>
        </p:nvGrpSpPr>
        <p:grpSpPr bwMode="auto">
          <a:xfrm>
            <a:off x="4387478" y="4641205"/>
            <a:ext cx="757237" cy="71437"/>
            <a:chOff x="1701" y="709"/>
            <a:chExt cx="477" cy="45"/>
          </a:xfrm>
        </p:grpSpPr>
        <p:sp>
          <p:nvSpPr>
            <p:cNvPr id="82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37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>
                <a:solidFill>
                  <a:srgbClr val="00A99D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➍- b </a:t>
            </a:r>
            <a:r>
              <a:rPr lang="en-US" altLang="ko-KR" dirty="0" err="1"/>
              <a:t>pre.link</a:t>
            </a:r>
            <a:r>
              <a:rPr lang="en-US" altLang="ko-KR" dirty="0"/>
              <a:t> ← new;</a:t>
            </a:r>
          </a:p>
          <a:p>
            <a:pPr marL="714375" lvl="2" indent="0" eaLnBrk="1" hangingPunct="1">
              <a:buNone/>
            </a:pPr>
            <a:r>
              <a:rPr lang="ko-KR" altLang="en-US" sz="1600" b="1" dirty="0">
                <a:solidFill>
                  <a:srgbClr val="0000CC"/>
                </a:solidFill>
              </a:rPr>
              <a:t>포인터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값을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pre</a:t>
            </a:r>
            <a:r>
              <a:rPr lang="ko-KR" altLang="en-US" sz="1600" b="1" dirty="0">
                <a:solidFill>
                  <a:srgbClr val="FF0000"/>
                </a:solidFill>
              </a:rPr>
              <a:t>의 링크 필드에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노드 </a:t>
            </a:r>
            <a:r>
              <a:rPr lang="en-US" altLang="ko-KR" sz="1600" dirty="0"/>
              <a:t>pre</a:t>
            </a:r>
            <a:r>
              <a:rPr lang="ko-KR" altLang="en-US" sz="1600" dirty="0"/>
              <a:t>가 새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를 다음 노드로 가리키도록 함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marL="714375" lvl="2" indent="0" eaLnBrk="1" hangingPunct="1">
              <a:buNone/>
            </a:pPr>
            <a:endParaRPr lang="ko-KR" altLang="en-US" sz="1600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115616" y="2060848"/>
            <a:ext cx="7164387" cy="2374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41353" y="2460898"/>
            <a:ext cx="547688" cy="349250"/>
          </a:xfrm>
          <a:prstGeom prst="rect">
            <a:avLst/>
          </a:prstGeom>
          <a:solidFill>
            <a:srgbClr val="CCCCFF"/>
          </a:solidFill>
          <a:ln w="9525">
            <a:solidFill>
              <a:srgbClr val="CC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4379516" y="2456136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781278" y="2637111"/>
            <a:ext cx="757238" cy="71437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9"/>
          <p:cNvGrpSpPr>
            <a:grpSpLocks/>
          </p:cNvGrpSpPr>
          <p:nvPr/>
        </p:nvGrpSpPr>
        <p:grpSpPr bwMode="auto">
          <a:xfrm>
            <a:off x="3023791" y="2264048"/>
            <a:ext cx="1355725" cy="534988"/>
            <a:chOff x="3132138" y="2336800"/>
            <a:chExt cx="1355725" cy="534988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273425" y="25288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3273425" y="252888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3273425" y="287178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3273425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3943350" y="25288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Oval 35"/>
            <p:cNvSpPr>
              <a:spLocks noChangeArrowheads="1"/>
            </p:cNvSpPr>
            <p:nvPr/>
          </p:nvSpPr>
          <p:spPr bwMode="auto">
            <a:xfrm>
              <a:off x="4195763" y="27098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Rectangle 40"/>
            <p:cNvSpPr>
              <a:spLocks noChangeArrowheads="1"/>
            </p:cNvSpPr>
            <p:nvPr/>
          </p:nvSpPr>
          <p:spPr bwMode="auto">
            <a:xfrm>
              <a:off x="3132138" y="23368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19" name="그룹 17"/>
          <p:cNvGrpSpPr>
            <a:grpSpLocks/>
          </p:cNvGrpSpPr>
          <p:nvPr/>
        </p:nvGrpSpPr>
        <p:grpSpPr bwMode="auto">
          <a:xfrm>
            <a:off x="4606528" y="2257698"/>
            <a:ext cx="1447800" cy="541338"/>
            <a:chOff x="4714875" y="2330450"/>
            <a:chExt cx="1447800" cy="541338"/>
          </a:xfrm>
        </p:grpSpPr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5570538" y="2528888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>
              <a:off x="4948238" y="25288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4948238" y="252888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4948238" y="287178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4948238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5618163" y="25288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6162675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Rectangle 41"/>
            <p:cNvSpPr>
              <a:spLocks noChangeArrowheads="1"/>
            </p:cNvSpPr>
            <p:nvPr/>
          </p:nvSpPr>
          <p:spPr bwMode="auto">
            <a:xfrm>
              <a:off x="4714875" y="233045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8" name="Rectangle 42"/>
            <p:cNvSpPr>
              <a:spLocks noChangeArrowheads="1"/>
            </p:cNvSpPr>
            <p:nvPr/>
          </p:nvSpPr>
          <p:spPr bwMode="auto">
            <a:xfrm>
              <a:off x="5630863" y="254454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1295003" y="2457723"/>
            <a:ext cx="827088" cy="361950"/>
            <a:chOff x="1403350" y="2530475"/>
            <a:chExt cx="827088" cy="361950"/>
          </a:xfrm>
        </p:grpSpPr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403350" y="2549525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1685925" y="25304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1685925" y="28733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1685925" y="25304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2230438" y="25304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Oval 39"/>
            <p:cNvSpPr>
              <a:spLocks noChangeArrowheads="1"/>
            </p:cNvSpPr>
            <p:nvPr/>
          </p:nvSpPr>
          <p:spPr bwMode="auto">
            <a:xfrm>
              <a:off x="1919288" y="27098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43"/>
            <p:cNvSpPr>
              <a:spLocks noChangeArrowheads="1"/>
            </p:cNvSpPr>
            <p:nvPr/>
          </p:nvSpPr>
          <p:spPr bwMode="auto">
            <a:xfrm>
              <a:off x="1698625" y="254454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7" name="Line 44"/>
          <p:cNvSpPr>
            <a:spLocks noChangeShapeType="1"/>
          </p:cNvSpPr>
          <p:nvPr/>
        </p:nvSpPr>
        <p:spPr bwMode="auto">
          <a:xfrm>
            <a:off x="1880791" y="2670448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38" name="그룹 36"/>
          <p:cNvGrpSpPr>
            <a:grpSpLocks/>
          </p:cNvGrpSpPr>
          <p:nvPr/>
        </p:nvGrpSpPr>
        <p:grpSpPr bwMode="auto">
          <a:xfrm>
            <a:off x="6333728" y="2262461"/>
            <a:ext cx="1430338" cy="536575"/>
            <a:chOff x="6442075" y="2335213"/>
            <a:chExt cx="1430338" cy="536575"/>
          </a:xfrm>
        </p:grpSpPr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7278688" y="252888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40" name="Rectangle 23"/>
            <p:cNvSpPr>
              <a:spLocks noChangeArrowheads="1"/>
            </p:cNvSpPr>
            <p:nvPr/>
          </p:nvSpPr>
          <p:spPr bwMode="auto">
            <a:xfrm>
              <a:off x="6657975" y="25288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Line 24"/>
            <p:cNvSpPr>
              <a:spLocks noChangeShapeType="1"/>
            </p:cNvSpPr>
            <p:nvPr/>
          </p:nvSpPr>
          <p:spPr bwMode="auto">
            <a:xfrm>
              <a:off x="6657975" y="252888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Line 25"/>
            <p:cNvSpPr>
              <a:spLocks noChangeShapeType="1"/>
            </p:cNvSpPr>
            <p:nvPr/>
          </p:nvSpPr>
          <p:spPr bwMode="auto">
            <a:xfrm>
              <a:off x="6657975" y="287178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26"/>
            <p:cNvSpPr>
              <a:spLocks noChangeShapeType="1"/>
            </p:cNvSpPr>
            <p:nvPr/>
          </p:nvSpPr>
          <p:spPr bwMode="auto">
            <a:xfrm>
              <a:off x="6657975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27"/>
            <p:cNvSpPr>
              <a:spLocks noChangeShapeType="1"/>
            </p:cNvSpPr>
            <p:nvPr/>
          </p:nvSpPr>
          <p:spPr bwMode="auto">
            <a:xfrm>
              <a:off x="7327900" y="25288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28"/>
            <p:cNvSpPr>
              <a:spLocks noChangeShapeType="1"/>
            </p:cNvSpPr>
            <p:nvPr/>
          </p:nvSpPr>
          <p:spPr bwMode="auto">
            <a:xfrm>
              <a:off x="7872413" y="25288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6442075" y="233521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47" name="Rectangle 52"/>
          <p:cNvSpPr>
            <a:spLocks noChangeArrowheads="1"/>
          </p:cNvSpPr>
          <p:nvPr/>
        </p:nvSpPr>
        <p:spPr bwMode="auto">
          <a:xfrm>
            <a:off x="3679428" y="3629298"/>
            <a:ext cx="87471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</a:t>
            </a:r>
            <a:r>
              <a:rPr lang="ko-KR" altLang="en-US" sz="1400" b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grpSp>
        <p:nvGrpSpPr>
          <p:cNvPr id="48" name="그룹 46"/>
          <p:cNvGrpSpPr>
            <a:grpSpLocks/>
          </p:cNvGrpSpPr>
          <p:nvPr/>
        </p:nvGrpSpPr>
        <p:grpSpPr bwMode="auto">
          <a:xfrm>
            <a:off x="4008041" y="3830911"/>
            <a:ext cx="1214437" cy="342900"/>
            <a:chOff x="4116388" y="3903663"/>
            <a:chExt cx="1214437" cy="342900"/>
          </a:xfrm>
        </p:grpSpPr>
        <p:sp>
          <p:nvSpPr>
            <p:cNvPr id="49" name="Text Box 46"/>
            <p:cNvSpPr txBox="1">
              <a:spLocks noChangeArrowheads="1"/>
            </p:cNvSpPr>
            <p:nvPr/>
          </p:nvSpPr>
          <p:spPr bwMode="auto">
            <a:xfrm>
              <a:off x="4117975" y="390525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4116388" y="39036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4116388" y="42465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>
              <a:off x="4116388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>
              <a:off x="4786313" y="3903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5330825" y="3903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4800600" y="40513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56" name="Oval 59"/>
            <p:cNvSpPr>
              <a:spLocks noChangeArrowheads="1"/>
            </p:cNvSpPr>
            <p:nvPr/>
          </p:nvSpPr>
          <p:spPr bwMode="auto">
            <a:xfrm>
              <a:off x="5053013" y="3973513"/>
              <a:ext cx="71437" cy="7143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5"/>
          <p:cNvGrpSpPr>
            <a:grpSpLocks/>
          </p:cNvGrpSpPr>
          <p:nvPr/>
        </p:nvGrpSpPr>
        <p:grpSpPr bwMode="auto">
          <a:xfrm>
            <a:off x="2591991" y="3813448"/>
            <a:ext cx="1008062" cy="406400"/>
            <a:chOff x="2700338" y="3886200"/>
            <a:chExt cx="1008062" cy="406400"/>
          </a:xfrm>
        </p:grpSpPr>
        <p:sp>
          <p:nvSpPr>
            <p:cNvPr id="58" name="Rectangle 5"/>
            <p:cNvSpPr>
              <a:spLocks noChangeArrowheads="1"/>
            </p:cNvSpPr>
            <p:nvPr/>
          </p:nvSpPr>
          <p:spPr bwMode="auto">
            <a:xfrm>
              <a:off x="3160713" y="3886200"/>
              <a:ext cx="547687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2700338" y="394970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60" name="Line 55"/>
            <p:cNvSpPr>
              <a:spLocks noChangeShapeType="1"/>
            </p:cNvSpPr>
            <p:nvPr/>
          </p:nvSpPr>
          <p:spPr bwMode="auto">
            <a:xfrm>
              <a:off x="3163888" y="389255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56"/>
            <p:cNvSpPr>
              <a:spLocks noChangeShapeType="1"/>
            </p:cNvSpPr>
            <p:nvPr/>
          </p:nvSpPr>
          <p:spPr bwMode="auto">
            <a:xfrm>
              <a:off x="3163888" y="423545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57"/>
            <p:cNvSpPr>
              <a:spLocks noChangeShapeType="1"/>
            </p:cNvSpPr>
            <p:nvPr/>
          </p:nvSpPr>
          <p:spPr bwMode="auto">
            <a:xfrm>
              <a:off x="3163888" y="38925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58"/>
            <p:cNvSpPr>
              <a:spLocks noChangeShapeType="1"/>
            </p:cNvSpPr>
            <p:nvPr/>
          </p:nvSpPr>
          <p:spPr bwMode="auto">
            <a:xfrm>
              <a:off x="3708400" y="38925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Oval 60"/>
            <p:cNvSpPr>
              <a:spLocks noChangeArrowheads="1"/>
            </p:cNvSpPr>
            <p:nvPr/>
          </p:nvSpPr>
          <p:spPr bwMode="auto">
            <a:xfrm>
              <a:off x="3406775" y="4075113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3374628" y="4035698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flipV="1">
            <a:off x="4981178" y="2826023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7" name="그룹 65"/>
          <p:cNvGrpSpPr>
            <a:grpSpLocks/>
          </p:cNvGrpSpPr>
          <p:nvPr/>
        </p:nvGrpSpPr>
        <p:grpSpPr bwMode="auto">
          <a:xfrm>
            <a:off x="2518966" y="2805386"/>
            <a:ext cx="1008062" cy="735012"/>
            <a:chOff x="2627313" y="2878138"/>
            <a:chExt cx="1008062" cy="735012"/>
          </a:xfrm>
        </p:grpSpPr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2627313" y="327025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3090863" y="32131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0" name="Line 65"/>
            <p:cNvSpPr>
              <a:spLocks noChangeShapeType="1"/>
            </p:cNvSpPr>
            <p:nvPr/>
          </p:nvSpPr>
          <p:spPr bwMode="auto">
            <a:xfrm>
              <a:off x="3090863" y="35560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>
              <a:off x="3090863" y="32131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3635375" y="32131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3108325" y="33559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74" name="Oval 69"/>
            <p:cNvSpPr>
              <a:spLocks noChangeArrowheads="1"/>
            </p:cNvSpPr>
            <p:nvPr/>
          </p:nvSpPr>
          <p:spPr bwMode="auto">
            <a:xfrm>
              <a:off x="3348038" y="328453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 flipV="1">
              <a:off x="3386138" y="2878138"/>
              <a:ext cx="0" cy="4064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6" name="Line 71"/>
          <p:cNvSpPr>
            <a:spLocks noChangeShapeType="1"/>
          </p:cNvSpPr>
          <p:nvPr/>
        </p:nvSpPr>
        <p:spPr bwMode="auto">
          <a:xfrm>
            <a:off x="4128691" y="2702198"/>
            <a:ext cx="0" cy="11160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" name="Rectangle 72"/>
          <p:cNvSpPr>
            <a:spLocks noChangeArrowheads="1"/>
          </p:cNvSpPr>
          <p:nvPr/>
        </p:nvSpPr>
        <p:spPr bwMode="auto">
          <a:xfrm>
            <a:off x="3066653" y="3845198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78" name="Rectangle 73"/>
          <p:cNvSpPr>
            <a:spLocks noChangeArrowheads="1"/>
          </p:cNvSpPr>
          <p:nvPr/>
        </p:nvSpPr>
        <p:spPr bwMode="auto">
          <a:xfrm>
            <a:off x="3806428" y="2492648"/>
            <a:ext cx="6048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53217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/>
              <a:t>순차 자료구조의 문제점</a:t>
            </a:r>
          </a:p>
          <a:p>
            <a:pPr lvl="1" eaLnBrk="1" hangingPunct="1"/>
            <a:r>
              <a:rPr lang="ko-KR" altLang="en-US"/>
              <a:t>삽입 연산이나 삭제 연산 후에 연속적인 물리 주소를 유지하기 위해서 원소들을 이동시키는 추가 작업과 시간 소요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/>
              <a:t>원소들의 이동 작업으로 인한 오버헤드로 원소의 개수가 많고 삽입・삭제 연산이 많이 발생하는 경우에 성능상의 문제 발생</a:t>
            </a:r>
            <a:endParaRPr lang="en-US" altLang="ko-KR"/>
          </a:p>
          <a:p>
            <a:pPr lvl="2" eaLnBrk="1" hangingPunct="1">
              <a:lnSpc>
                <a:spcPct val="110000"/>
              </a:lnSpc>
            </a:pPr>
            <a:endParaRPr lang="ko-KR" altLang="en-US" sz="1050"/>
          </a:p>
          <a:p>
            <a:pPr lvl="1" eaLnBrk="1" hangingPunct="1"/>
            <a:r>
              <a:rPr lang="ko-KR" altLang="en-US"/>
              <a:t>순차 자료구조는 배열을 이용해 구현하기 때문에 배열이 갖고 있는 메모리 사용의 비효율성 문제를 그대로 가짐 </a:t>
            </a:r>
            <a:endParaRPr lang="en-US" altLang="ko-KR"/>
          </a:p>
          <a:p>
            <a:pPr lvl="1" eaLnBrk="1" hangingPunct="1"/>
            <a:endParaRPr lang="ko-KR" altLang="en-US" sz="1050"/>
          </a:p>
          <a:p>
            <a:pPr lvl="1" eaLnBrk="1" hangingPunct="1"/>
            <a:r>
              <a:rPr lang="ko-KR" altLang="en-US"/>
              <a:t>순차 자료구조에서의 연산 시간에 대한 문제와 저장 공간에 대한 </a:t>
            </a:r>
            <a:br>
              <a:rPr lang="en-US" altLang="ko-KR"/>
            </a:br>
            <a:r>
              <a:rPr lang="ko-KR" altLang="en-US"/>
              <a:t>문제를 개선한 자료 표현 방법 필요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619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4375" lvl="1" indent="-257175" eaLnBrk="1" hangingPunct="1">
              <a:defRPr/>
            </a:pPr>
            <a:r>
              <a:rPr lang="ko-KR" altLang="en-US"/>
              <a:t>마지막 </a:t>
            </a:r>
            <a:r>
              <a:rPr lang="ko-KR" altLang="en-US" err="1"/>
              <a:t>노드로</a:t>
            </a:r>
            <a:r>
              <a:rPr lang="ko-KR" altLang="en-US"/>
              <a:t> 삽입하기</a:t>
            </a:r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425390"/>
            <a:ext cx="7848872" cy="390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00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indent="0" eaLnBrk="1" hangingPunct="1">
              <a:buNone/>
              <a:defRPr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ko-KR" altLang="en-US" sz="1800" dirty="0"/>
              <a:t> </a:t>
            </a:r>
            <a:r>
              <a:rPr lang="en-US" altLang="ko-KR" sz="1800" dirty="0"/>
              <a:t>new ← </a:t>
            </a:r>
            <a:r>
              <a:rPr lang="en-US" altLang="ko-KR" sz="1800" dirty="0" err="1"/>
              <a:t>getNode</a:t>
            </a:r>
            <a:r>
              <a:rPr lang="en-US" altLang="ko-KR" sz="1800" dirty="0"/>
              <a:t>(); </a:t>
            </a:r>
          </a:p>
          <a:p>
            <a:pPr marL="457200" lvl="1" indent="0" eaLnBrk="1" hangingPunct="1">
              <a:buNone/>
              <a:defRPr/>
            </a:pP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new.data</a:t>
            </a:r>
            <a:r>
              <a:rPr lang="en-US" altLang="ko-KR" sz="1800" dirty="0"/>
              <a:t> ← x; </a:t>
            </a:r>
          </a:p>
          <a:p>
            <a:pPr marL="457200" lvl="1" indent="0" eaLnBrk="1" hangingPunct="1">
              <a:buNone/>
              <a:defRPr/>
            </a:pPr>
            <a:r>
              <a:rPr lang="en-US" altLang="ko-KR" sz="1800" dirty="0">
                <a:solidFill>
                  <a:srgbClr val="FF0000"/>
                </a:solidFill>
              </a:rPr>
              <a:t> ➌</a:t>
            </a:r>
            <a:r>
              <a:rPr lang="en-US" altLang="ko-KR" sz="1800" dirty="0">
                <a:solidFill>
                  <a:srgbClr val="00A99D"/>
                </a:solidFill>
              </a:rPr>
              <a:t> </a:t>
            </a:r>
            <a:r>
              <a:rPr lang="en-US" altLang="ko-KR" sz="1800" dirty="0" err="1"/>
              <a:t>new.link</a:t>
            </a:r>
            <a:r>
              <a:rPr lang="en-US" altLang="ko-KR" sz="1800" dirty="0"/>
              <a:t> ← NULL;</a:t>
            </a:r>
          </a:p>
          <a:p>
            <a:pPr marL="457200" lvl="1" indent="0" eaLnBrk="1" hangingPunct="1">
              <a:buNone/>
              <a:defRPr/>
            </a:pPr>
            <a:r>
              <a:rPr lang="ko-KR" altLang="en-US" sz="1800" dirty="0">
                <a:solidFill>
                  <a:srgbClr val="00A99D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➍</a:t>
            </a:r>
            <a:r>
              <a:rPr lang="ko-KR" altLang="en-US" sz="1800" dirty="0">
                <a:solidFill>
                  <a:srgbClr val="00A99D"/>
                </a:solidFill>
              </a:rPr>
              <a:t> </a:t>
            </a:r>
            <a:r>
              <a:rPr lang="ko-KR" altLang="en-US" sz="1800" b="1" dirty="0"/>
              <a:t>공백 리스트인 경우</a:t>
            </a:r>
            <a:endParaRPr lang="en-US" altLang="ko-KR" sz="1800" b="1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898525" lvl="1" indent="0" eaLnBrk="1" hangingPunct="1">
              <a:buNone/>
              <a:defRPr/>
            </a:pP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➍- a </a:t>
            </a:r>
            <a:r>
              <a:rPr lang="en-US" altLang="ko-KR" sz="1800" dirty="0"/>
              <a:t>L ← new;</a:t>
            </a:r>
          </a:p>
          <a:p>
            <a:pPr marL="1163638" lvl="1" indent="0" eaLnBrk="1" hangingPunct="1">
              <a:buNone/>
              <a:defRPr/>
            </a:pPr>
            <a:r>
              <a:rPr lang="ko-KR" altLang="en-US" sz="1800" dirty="0"/>
              <a:t>리스트 포인터 </a:t>
            </a:r>
            <a:r>
              <a:rPr lang="en-US" altLang="ko-KR" sz="1800" dirty="0"/>
              <a:t>L</a:t>
            </a:r>
            <a:r>
              <a:rPr lang="ko-KR" altLang="en-US" sz="1800" dirty="0"/>
              <a:t>에 새 노드 </a:t>
            </a:r>
            <a:r>
              <a:rPr lang="en-US" altLang="ko-KR" sz="1800" dirty="0"/>
              <a:t>new</a:t>
            </a:r>
            <a:r>
              <a:rPr lang="ko-KR" altLang="en-US" sz="1800" dirty="0"/>
              <a:t>의 주소</a:t>
            </a:r>
            <a:r>
              <a:rPr lang="en-US" altLang="ko-KR" sz="1800" dirty="0"/>
              <a:t>(700)</a:t>
            </a:r>
            <a:r>
              <a:rPr lang="ko-KR" altLang="en-US" sz="1800" dirty="0"/>
              <a:t> 저장</a:t>
            </a:r>
            <a:r>
              <a:rPr lang="en-US" altLang="ko-KR" sz="1800" dirty="0"/>
              <a:t>. new</a:t>
            </a:r>
            <a:r>
              <a:rPr lang="ko-KR" altLang="en-US" sz="1800" dirty="0"/>
              <a:t>는 리스트 </a:t>
            </a:r>
            <a:r>
              <a:rPr lang="en-US" altLang="ko-KR" sz="1800" dirty="0"/>
              <a:t>L</a:t>
            </a:r>
            <a:r>
              <a:rPr lang="ko-KR" altLang="en-US" sz="1800" dirty="0"/>
              <a:t>의 </a:t>
            </a:r>
            <a:br>
              <a:rPr lang="en-US" altLang="ko-KR" sz="1800" dirty="0"/>
            </a:br>
            <a:r>
              <a:rPr lang="ko-KR" altLang="en-US" sz="1800" dirty="0"/>
              <a:t>첫 번째 </a:t>
            </a:r>
            <a:r>
              <a:rPr lang="ko-KR" altLang="en-US" sz="1800" dirty="0" err="1"/>
              <a:t>노드이자</a:t>
            </a:r>
            <a:r>
              <a:rPr lang="ko-KR" altLang="en-US" sz="1800" dirty="0"/>
              <a:t> 마지막 노드 </a:t>
            </a:r>
          </a:p>
          <a:p>
            <a:pPr marL="1163638" lvl="1" indent="0" eaLnBrk="1" hangingPunct="1">
              <a:buNone/>
              <a:defRPr/>
            </a:pPr>
            <a:r>
              <a:rPr lang="en-US" altLang="ko-KR" sz="1800" dirty="0"/>
              <a:t> </a:t>
            </a:r>
            <a:endParaRPr lang="ko-KR" altLang="en-US" sz="1800" dirty="0"/>
          </a:p>
          <a:p>
            <a:pPr marL="898525" lvl="1" indent="0" eaLnBrk="1" hangingPunct="1">
              <a:buNone/>
              <a:defRPr/>
            </a:pPr>
            <a:endParaRPr lang="en-US" altLang="ko-KR" sz="1800" dirty="0"/>
          </a:p>
          <a:p>
            <a:pPr marL="898525" lvl="1" indent="0" eaLnBrk="1" hangingPunct="1">
              <a:buNone/>
              <a:defRPr/>
            </a:pPr>
            <a:endParaRPr lang="ko-KR" altLang="en-US" sz="18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132856"/>
            <a:ext cx="2304256" cy="1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10" y="4869160"/>
            <a:ext cx="2450579" cy="120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08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ko-KR" altLang="en-US" sz="1800" dirty="0"/>
              <a:t>  </a:t>
            </a:r>
            <a:r>
              <a:rPr lang="ko-KR" altLang="en-US" sz="1800" dirty="0">
                <a:solidFill>
                  <a:srgbClr val="FF0000"/>
                </a:solidFill>
              </a:rPr>
              <a:t>➎</a:t>
            </a:r>
            <a:r>
              <a:rPr lang="ko-KR" altLang="en-US" sz="1800" dirty="0"/>
              <a:t> </a:t>
            </a:r>
            <a:r>
              <a:rPr lang="ko-KR" altLang="en-US" sz="1800" b="1" dirty="0"/>
              <a:t>공백 리스트가 아닌 경우</a:t>
            </a:r>
            <a:endParaRPr lang="en-US" altLang="ko-KR" sz="1800" b="1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en-US" altLang="ko-KR" sz="1000" dirty="0"/>
          </a:p>
          <a:p>
            <a:pPr marL="989013" lvl="1" eaLnBrk="1" hangingPunct="1">
              <a:buNone/>
              <a:defRPr/>
            </a:pPr>
            <a:r>
              <a:rPr lang="en-US" altLang="ko-KR" sz="1800" dirty="0">
                <a:solidFill>
                  <a:srgbClr val="FF0000"/>
                </a:solidFill>
              </a:rPr>
              <a:t>  ➎- a </a:t>
            </a:r>
            <a:r>
              <a:rPr lang="en-US" altLang="ko-KR" sz="1800" dirty="0"/>
              <a:t>temp ← L;</a:t>
            </a:r>
          </a:p>
          <a:p>
            <a:pPr marL="989013" lvl="2" indent="0" eaLnBrk="1" hangingPunct="1">
              <a:buNone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현재 리스트 </a:t>
            </a:r>
            <a:r>
              <a:rPr lang="en-US" altLang="ko-KR" sz="1600" dirty="0">
                <a:solidFill>
                  <a:prstClr val="black"/>
                </a:solidFill>
              </a:rPr>
              <a:t>L</a:t>
            </a:r>
            <a:r>
              <a:rPr lang="ko-KR" altLang="en-US" sz="1600" dirty="0">
                <a:solidFill>
                  <a:prstClr val="black"/>
                </a:solidFill>
              </a:rPr>
              <a:t>의 마지막 노드를 찾기 위해서 노드를 </a:t>
            </a:r>
            <a:r>
              <a:rPr lang="ko-KR" altLang="en-US" sz="1600" b="1" dirty="0">
                <a:solidFill>
                  <a:srgbClr val="FF0000"/>
                </a:solidFill>
              </a:rPr>
              <a:t>순회할 </a:t>
            </a:r>
            <a:r>
              <a:rPr lang="ko-KR" altLang="en-US" sz="1600" b="1" dirty="0" err="1">
                <a:solidFill>
                  <a:srgbClr val="FF0000"/>
                </a:solidFill>
              </a:rPr>
              <a:t>임시포인터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temp</a:t>
            </a:r>
            <a:r>
              <a:rPr lang="ko-KR" altLang="en-US" sz="1600" b="1" dirty="0">
                <a:solidFill>
                  <a:srgbClr val="FF0000"/>
                </a:solidFill>
              </a:rPr>
              <a:t>에 </a:t>
            </a:r>
            <a:r>
              <a:rPr lang="ko-KR" altLang="en-US" sz="1600" dirty="0">
                <a:solidFill>
                  <a:prstClr val="black"/>
                </a:solidFill>
              </a:rPr>
              <a:t>리스트의 </a:t>
            </a:r>
            <a:r>
              <a:rPr lang="ko-KR" altLang="en-US" sz="1600" b="1" dirty="0">
                <a:solidFill>
                  <a:srgbClr val="0000CC"/>
                </a:solidFill>
              </a:rPr>
              <a:t>첫 번째 노드의 주소</a:t>
            </a:r>
            <a:r>
              <a:rPr lang="en-US" altLang="ko-KR" sz="1600" b="1" dirty="0">
                <a:solidFill>
                  <a:srgbClr val="0000CC"/>
                </a:solidFill>
              </a:rPr>
              <a:t>(L)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dirty="0">
                <a:solidFill>
                  <a:prstClr val="black"/>
                </a:solidFill>
              </a:rPr>
              <a:t>지정</a:t>
            </a:r>
          </a:p>
          <a:p>
            <a:pPr marL="989013" lvl="1" eaLnBrk="1" hangingPunct="1">
              <a:buNone/>
              <a:defRPr/>
            </a:pPr>
            <a:endParaRPr lang="en-US" altLang="ko-KR" sz="16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75" y="1268760"/>
            <a:ext cx="6559962" cy="60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1259632" y="3501008"/>
            <a:ext cx="7164388" cy="2016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4279057" y="4280470"/>
            <a:ext cx="757238" cy="71438"/>
            <a:chOff x="1701" y="709"/>
            <a:chExt cx="477" cy="45"/>
          </a:xfrm>
        </p:grpSpPr>
        <p:sp>
          <p:nvSpPr>
            <p:cNvPr id="10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39"/>
          <p:cNvGrpSpPr>
            <a:grpSpLocks/>
          </p:cNvGrpSpPr>
          <p:nvPr/>
        </p:nvGrpSpPr>
        <p:grpSpPr bwMode="auto">
          <a:xfrm>
            <a:off x="5972920" y="4280470"/>
            <a:ext cx="757237" cy="71438"/>
            <a:chOff x="1701" y="709"/>
            <a:chExt cx="477" cy="45"/>
          </a:xfrm>
        </p:grpSpPr>
        <p:sp>
          <p:nvSpPr>
            <p:cNvPr id="13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0"/>
          <p:cNvGrpSpPr>
            <a:grpSpLocks/>
          </p:cNvGrpSpPr>
          <p:nvPr/>
        </p:nvGrpSpPr>
        <p:grpSpPr bwMode="auto">
          <a:xfrm>
            <a:off x="1486645" y="4101083"/>
            <a:ext cx="827087" cy="361950"/>
            <a:chOff x="1127125" y="3524250"/>
            <a:chExt cx="827088" cy="361950"/>
          </a:xfrm>
        </p:grpSpPr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1427163" y="3532188"/>
              <a:ext cx="509587" cy="32702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1127125" y="3543300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>
              <a:off x="1409700" y="352425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1409700" y="386715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>
              <a:off x="1409700" y="35242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1954213" y="35242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Oval 42"/>
            <p:cNvSpPr>
              <a:spLocks noChangeArrowheads="1"/>
            </p:cNvSpPr>
            <p:nvPr/>
          </p:nvSpPr>
          <p:spPr bwMode="auto">
            <a:xfrm>
              <a:off x="1643063" y="3703638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18"/>
          <p:cNvGrpSpPr>
            <a:grpSpLocks/>
          </p:cNvGrpSpPr>
          <p:nvPr/>
        </p:nvGrpSpPr>
        <p:grpSpPr bwMode="auto">
          <a:xfrm>
            <a:off x="3215432" y="3907408"/>
            <a:ext cx="1355725" cy="534987"/>
            <a:chOff x="2855913" y="3330575"/>
            <a:chExt cx="1355725" cy="534988"/>
          </a:xfrm>
        </p:grpSpPr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617913" y="352266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2997200" y="35226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2997200" y="35226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2997200" y="38655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2997200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3667125" y="3522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4211638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Rectangle 43"/>
            <p:cNvSpPr>
              <a:spLocks noChangeArrowheads="1"/>
            </p:cNvSpPr>
            <p:nvPr/>
          </p:nvSpPr>
          <p:spPr bwMode="auto">
            <a:xfrm>
              <a:off x="2855913" y="33305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2" name="Rectangle 44"/>
            <p:cNvSpPr>
              <a:spLocks noChangeArrowheads="1"/>
            </p:cNvSpPr>
            <p:nvPr/>
          </p:nvSpPr>
          <p:spPr bwMode="auto">
            <a:xfrm>
              <a:off x="3695700" y="35306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3" name="그룹 28"/>
          <p:cNvGrpSpPr>
            <a:grpSpLocks/>
          </p:cNvGrpSpPr>
          <p:nvPr/>
        </p:nvGrpSpPr>
        <p:grpSpPr bwMode="auto">
          <a:xfrm>
            <a:off x="4798170" y="3901058"/>
            <a:ext cx="1447800" cy="541337"/>
            <a:chOff x="4438650" y="3324225"/>
            <a:chExt cx="1447800" cy="541338"/>
          </a:xfrm>
        </p:grpSpPr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5294313" y="3522663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4672013" y="35226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4672013" y="35226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4672013" y="38655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0"/>
            <p:cNvSpPr>
              <a:spLocks noChangeShapeType="1"/>
            </p:cNvSpPr>
            <p:nvPr/>
          </p:nvSpPr>
          <p:spPr bwMode="auto">
            <a:xfrm>
              <a:off x="4672013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1"/>
            <p:cNvSpPr>
              <a:spLocks noChangeShapeType="1"/>
            </p:cNvSpPr>
            <p:nvPr/>
          </p:nvSpPr>
          <p:spPr bwMode="auto">
            <a:xfrm>
              <a:off x="5341938" y="3522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5886450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4438650" y="332422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5354638" y="35242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3" name="Line 47"/>
          <p:cNvSpPr>
            <a:spLocks noChangeShapeType="1"/>
          </p:cNvSpPr>
          <p:nvPr/>
        </p:nvSpPr>
        <p:spPr bwMode="auto">
          <a:xfrm>
            <a:off x="2072432" y="4313808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4" name="그룹 39"/>
          <p:cNvGrpSpPr>
            <a:grpSpLocks/>
          </p:cNvGrpSpPr>
          <p:nvPr/>
        </p:nvGrpSpPr>
        <p:grpSpPr bwMode="auto">
          <a:xfrm>
            <a:off x="6525370" y="3905820"/>
            <a:ext cx="1430337" cy="536575"/>
            <a:chOff x="6165850" y="3328988"/>
            <a:chExt cx="1430338" cy="536575"/>
          </a:xfrm>
        </p:grpSpPr>
        <p:sp>
          <p:nvSpPr>
            <p:cNvPr id="45" name="Rectangle 23"/>
            <p:cNvSpPr>
              <a:spLocks noChangeArrowheads="1"/>
            </p:cNvSpPr>
            <p:nvPr/>
          </p:nvSpPr>
          <p:spPr bwMode="auto">
            <a:xfrm>
              <a:off x="7002463" y="352266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6381750" y="35226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>
              <a:off x="6381750" y="352266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26"/>
            <p:cNvSpPr>
              <a:spLocks noChangeShapeType="1"/>
            </p:cNvSpPr>
            <p:nvPr/>
          </p:nvSpPr>
          <p:spPr bwMode="auto">
            <a:xfrm>
              <a:off x="6381750" y="386556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27"/>
            <p:cNvSpPr>
              <a:spLocks noChangeShapeType="1"/>
            </p:cNvSpPr>
            <p:nvPr/>
          </p:nvSpPr>
          <p:spPr bwMode="auto">
            <a:xfrm>
              <a:off x="6381750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28"/>
            <p:cNvSpPr>
              <a:spLocks noChangeShapeType="1"/>
            </p:cNvSpPr>
            <p:nvPr/>
          </p:nvSpPr>
          <p:spPr bwMode="auto">
            <a:xfrm>
              <a:off x="7051675" y="35226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29"/>
            <p:cNvSpPr>
              <a:spLocks noChangeShapeType="1"/>
            </p:cNvSpPr>
            <p:nvPr/>
          </p:nvSpPr>
          <p:spPr bwMode="auto">
            <a:xfrm>
              <a:off x="7596188" y="35226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Rectangle 48"/>
            <p:cNvSpPr>
              <a:spLocks noChangeArrowheads="1"/>
            </p:cNvSpPr>
            <p:nvPr/>
          </p:nvSpPr>
          <p:spPr bwMode="auto">
            <a:xfrm>
              <a:off x="6165850" y="332898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53" name="그룹 48"/>
          <p:cNvGrpSpPr>
            <a:grpSpLocks/>
          </p:cNvGrpSpPr>
          <p:nvPr/>
        </p:nvGrpSpPr>
        <p:grpSpPr bwMode="auto">
          <a:xfrm>
            <a:off x="2555032" y="4783708"/>
            <a:ext cx="1163638" cy="374650"/>
            <a:chOff x="2195736" y="4206875"/>
            <a:chExt cx="1163414" cy="374650"/>
          </a:xfrm>
        </p:grpSpPr>
        <p:sp>
          <p:nvSpPr>
            <p:cNvPr id="54" name="Rectangle 5"/>
            <p:cNvSpPr>
              <a:spLocks noChangeArrowheads="1"/>
            </p:cNvSpPr>
            <p:nvPr/>
          </p:nvSpPr>
          <p:spPr bwMode="auto">
            <a:xfrm>
              <a:off x="2824163" y="4214813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2195736" y="4238625"/>
              <a:ext cx="560164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>
              <a:off x="2814638" y="420687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>
              <a:off x="2814638" y="454977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52"/>
            <p:cNvSpPr>
              <a:spLocks noChangeShapeType="1"/>
            </p:cNvSpPr>
            <p:nvPr/>
          </p:nvSpPr>
          <p:spPr bwMode="auto">
            <a:xfrm>
              <a:off x="2814638" y="42068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53"/>
            <p:cNvSpPr>
              <a:spLocks noChangeShapeType="1"/>
            </p:cNvSpPr>
            <p:nvPr/>
          </p:nvSpPr>
          <p:spPr bwMode="auto">
            <a:xfrm>
              <a:off x="3359150" y="42068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3071813" y="427831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1793032" y="4120133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62" name="Rectangle 56"/>
          <p:cNvSpPr>
            <a:spLocks noChangeArrowheads="1"/>
          </p:cNvSpPr>
          <p:nvPr/>
        </p:nvSpPr>
        <p:spPr bwMode="auto">
          <a:xfrm>
            <a:off x="3131295" y="4940870"/>
            <a:ext cx="60483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 flipV="1">
            <a:off x="3477370" y="4437633"/>
            <a:ext cx="0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8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89013" lvl="1" eaLnBrk="1" hangingPunct="1">
              <a:buNone/>
              <a:defRPr/>
            </a:pPr>
            <a:r>
              <a:rPr lang="en-US" altLang="ko-KR" sz="1800" dirty="0">
                <a:solidFill>
                  <a:srgbClr val="00A99D"/>
                </a:solidFill>
              </a:rPr>
              <a:t>  </a:t>
            </a:r>
            <a:r>
              <a:rPr lang="en-US" altLang="ko-KR" sz="1800" dirty="0">
                <a:solidFill>
                  <a:srgbClr val="FF0000"/>
                </a:solidFill>
              </a:rPr>
              <a:t>➎- b </a:t>
            </a:r>
            <a:r>
              <a:rPr lang="en-US" altLang="ko-KR" sz="1800" dirty="0"/>
              <a:t>temp ← </a:t>
            </a:r>
            <a:r>
              <a:rPr lang="en-US" altLang="ko-KR" sz="1800" dirty="0" err="1"/>
              <a:t>temp.link</a:t>
            </a:r>
            <a:r>
              <a:rPr lang="en-US" altLang="ko-KR" sz="1800" dirty="0"/>
              <a:t>;</a:t>
            </a:r>
          </a:p>
          <a:p>
            <a:pPr marL="989013" lvl="2" indent="0" eaLnBrk="1" hangingPunct="1">
              <a:buNone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순회 포인터 </a:t>
            </a:r>
            <a:r>
              <a:rPr lang="en-US" altLang="ko-KR" sz="1600" dirty="0">
                <a:solidFill>
                  <a:prstClr val="black"/>
                </a:solidFill>
              </a:rPr>
              <a:t>temp</a:t>
            </a:r>
            <a:r>
              <a:rPr lang="ko-KR" altLang="en-US" sz="1600" dirty="0">
                <a:solidFill>
                  <a:prstClr val="black"/>
                </a:solidFill>
              </a:rPr>
              <a:t>가 가리키는 노드의 링크 필드가 </a:t>
            </a:r>
            <a:r>
              <a:rPr lang="en-US" altLang="ko-KR" sz="1600" dirty="0">
                <a:solidFill>
                  <a:prstClr val="black"/>
                </a:solidFill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</a:rPr>
              <a:t>이 아닌 동안</a:t>
            </a:r>
            <a:r>
              <a:rPr lang="en-US" altLang="ko-KR" sz="1600" dirty="0">
                <a:solidFill>
                  <a:prstClr val="black"/>
                </a:solidFill>
              </a:rPr>
              <a:t>(while (</a:t>
            </a:r>
            <a:r>
              <a:rPr lang="en-US" altLang="ko-KR" sz="1600" dirty="0" err="1">
                <a:solidFill>
                  <a:prstClr val="black"/>
                </a:solidFill>
              </a:rPr>
              <a:t>temp.link</a:t>
            </a:r>
            <a:r>
              <a:rPr lang="en-US" altLang="ko-KR" sz="1600" dirty="0">
                <a:solidFill>
                  <a:prstClr val="black"/>
                </a:solidFill>
              </a:rPr>
              <a:t> ≠ NULL)) </a:t>
            </a:r>
            <a:r>
              <a:rPr lang="ko-KR" altLang="en-US" sz="1600" dirty="0">
                <a:solidFill>
                  <a:prstClr val="black"/>
                </a:solidFill>
              </a:rPr>
              <a:t>링크 필드를 따라 이동</a:t>
            </a:r>
            <a:r>
              <a:rPr lang="en-US" altLang="ko-KR" sz="1600" dirty="0">
                <a:solidFill>
                  <a:prstClr val="black"/>
                </a:solidFill>
              </a:rPr>
              <a:t>. </a:t>
            </a:r>
            <a:r>
              <a:rPr lang="ko-KR" altLang="en-US" sz="1600" dirty="0">
                <a:solidFill>
                  <a:prstClr val="black"/>
                </a:solidFill>
              </a:rPr>
              <a:t>링크 필드가 </a:t>
            </a:r>
            <a:r>
              <a:rPr lang="en-US" altLang="ko-KR" sz="1600" dirty="0">
                <a:solidFill>
                  <a:prstClr val="black"/>
                </a:solidFill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</a:rPr>
              <a:t>인 노드 즉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마지막 노드를 찾으면 </a:t>
            </a:r>
            <a:r>
              <a:rPr lang="en-US" altLang="ko-KR" sz="1600" dirty="0">
                <a:solidFill>
                  <a:prstClr val="black"/>
                </a:solidFill>
              </a:rPr>
              <a:t>while </a:t>
            </a:r>
            <a:r>
              <a:rPr lang="ko-KR" altLang="en-US" sz="1600" dirty="0">
                <a:solidFill>
                  <a:prstClr val="black"/>
                </a:solidFill>
              </a:rPr>
              <a:t>문을 끝내고 </a:t>
            </a:r>
            <a:r>
              <a:rPr lang="ko-KR" altLang="en-US" sz="1600" dirty="0">
                <a:solidFill>
                  <a:srgbClr val="FF0000"/>
                </a:solidFill>
              </a:rPr>
              <a:t>➎</a:t>
            </a:r>
            <a:r>
              <a:rPr lang="en-US" altLang="ko-KR" sz="1600" dirty="0">
                <a:solidFill>
                  <a:srgbClr val="FF0000"/>
                </a:solidFill>
              </a:rPr>
              <a:t>- c</a:t>
            </a:r>
            <a:r>
              <a:rPr lang="ko-KR" altLang="en-US" sz="1600" dirty="0">
                <a:solidFill>
                  <a:prstClr val="black"/>
                </a:solidFill>
              </a:rPr>
              <a:t>를 수행</a:t>
            </a:r>
            <a:endParaRPr lang="en-US" altLang="ko-KR" sz="16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989013" lvl="1" eaLnBrk="1" hangingPunct="1">
              <a:buNone/>
              <a:defRPr/>
            </a:pPr>
            <a:endParaRPr lang="en-US" altLang="ko-KR" sz="1800" dirty="0"/>
          </a:p>
          <a:p>
            <a:pPr marL="457200" lvl="1" indent="0" eaLnBrk="1" hangingPunct="1">
              <a:buNone/>
              <a:defRPr/>
            </a:pPr>
            <a:endParaRPr lang="ko-KR" altLang="en-US" sz="18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1439863" y="2420938"/>
            <a:ext cx="7164387" cy="2016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28"/>
          <p:cNvSpPr>
            <a:spLocks noChangeArrowheads="1"/>
          </p:cNvSpPr>
          <p:nvPr/>
        </p:nvSpPr>
        <p:spPr bwMode="auto">
          <a:xfrm>
            <a:off x="2124075" y="2636838"/>
            <a:ext cx="5921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640263" y="3141663"/>
            <a:ext cx="757237" cy="71437"/>
            <a:chOff x="1701" y="709"/>
            <a:chExt cx="477" cy="45"/>
          </a:xfrm>
        </p:grpSpPr>
        <p:sp>
          <p:nvSpPr>
            <p:cNvPr id="7" name="Line 3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" name="Oval 3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6334125" y="3141663"/>
            <a:ext cx="757238" cy="71437"/>
            <a:chOff x="1701" y="709"/>
            <a:chExt cx="477" cy="45"/>
          </a:xfrm>
        </p:grpSpPr>
        <p:sp>
          <p:nvSpPr>
            <p:cNvPr id="10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/>
          <p:cNvGrpSpPr>
            <a:grpSpLocks/>
          </p:cNvGrpSpPr>
          <p:nvPr/>
        </p:nvGrpSpPr>
        <p:grpSpPr bwMode="auto">
          <a:xfrm>
            <a:off x="3576638" y="2768600"/>
            <a:ext cx="1355725" cy="534988"/>
            <a:chOff x="3432175" y="3055938"/>
            <a:chExt cx="1355725" cy="534987"/>
          </a:xfrm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4194175" y="32480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573463" y="32480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3573463" y="32480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3573463" y="35909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3573463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4243388" y="32480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4787900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41"/>
            <p:cNvSpPr>
              <a:spLocks noChangeArrowheads="1"/>
            </p:cNvSpPr>
            <p:nvPr/>
          </p:nvSpPr>
          <p:spPr bwMode="auto">
            <a:xfrm>
              <a:off x="3432175" y="305593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42"/>
            <p:cNvSpPr>
              <a:spLocks noChangeArrowheads="1"/>
            </p:cNvSpPr>
            <p:nvPr/>
          </p:nvSpPr>
          <p:spPr bwMode="auto">
            <a:xfrm>
              <a:off x="4271963" y="32559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21"/>
          <p:cNvGrpSpPr>
            <a:grpSpLocks/>
          </p:cNvGrpSpPr>
          <p:nvPr/>
        </p:nvGrpSpPr>
        <p:grpSpPr bwMode="auto">
          <a:xfrm>
            <a:off x="5159375" y="2762250"/>
            <a:ext cx="1447800" cy="541338"/>
            <a:chOff x="5014913" y="3049588"/>
            <a:chExt cx="1447800" cy="541337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5870575" y="32480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5248275" y="32480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5248275" y="32480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5248275" y="35909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auto">
            <a:xfrm>
              <a:off x="5248275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auto">
            <a:xfrm>
              <a:off x="5918200" y="32480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auto">
            <a:xfrm>
              <a:off x="6462713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5014913" y="3049588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5930900" y="32496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32" name="그룹 31"/>
          <p:cNvGrpSpPr>
            <a:grpSpLocks/>
          </p:cNvGrpSpPr>
          <p:nvPr/>
        </p:nvGrpSpPr>
        <p:grpSpPr bwMode="auto">
          <a:xfrm>
            <a:off x="1847850" y="2962275"/>
            <a:ext cx="827088" cy="361950"/>
            <a:chOff x="1703388" y="3249613"/>
            <a:chExt cx="827087" cy="361950"/>
          </a:xfrm>
        </p:grpSpPr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1703388" y="3268663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1985963" y="324961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1985963" y="359251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1985963" y="3249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2530475" y="3249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Oval 40"/>
            <p:cNvSpPr>
              <a:spLocks noChangeArrowheads="1"/>
            </p:cNvSpPr>
            <p:nvPr/>
          </p:nvSpPr>
          <p:spPr bwMode="auto">
            <a:xfrm>
              <a:off x="2219325" y="3429000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45"/>
            <p:cNvSpPr>
              <a:spLocks noChangeArrowheads="1"/>
            </p:cNvSpPr>
            <p:nvPr/>
          </p:nvSpPr>
          <p:spPr bwMode="auto">
            <a:xfrm>
              <a:off x="1998663" y="32496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40" name="Line 46"/>
          <p:cNvSpPr>
            <a:spLocks noChangeShapeType="1"/>
          </p:cNvSpPr>
          <p:nvPr/>
        </p:nvSpPr>
        <p:spPr bwMode="auto">
          <a:xfrm>
            <a:off x="2433638" y="3175000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1" name="그룹 40"/>
          <p:cNvGrpSpPr>
            <a:grpSpLocks/>
          </p:cNvGrpSpPr>
          <p:nvPr/>
        </p:nvGrpSpPr>
        <p:grpSpPr bwMode="auto">
          <a:xfrm>
            <a:off x="6886575" y="2767013"/>
            <a:ext cx="1430338" cy="536575"/>
            <a:chOff x="6742113" y="3054350"/>
            <a:chExt cx="1430337" cy="536575"/>
          </a:xfrm>
        </p:grpSpPr>
        <p:sp>
          <p:nvSpPr>
            <p:cNvPr id="42" name="Rectangle 21"/>
            <p:cNvSpPr>
              <a:spLocks noChangeArrowheads="1"/>
            </p:cNvSpPr>
            <p:nvPr/>
          </p:nvSpPr>
          <p:spPr bwMode="auto">
            <a:xfrm>
              <a:off x="7578725" y="32480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NULL</a:t>
              </a:r>
            </a:p>
          </p:txBody>
        </p:sp>
        <p:sp>
          <p:nvSpPr>
            <p:cNvPr id="43" name="Rectangle 22"/>
            <p:cNvSpPr>
              <a:spLocks noChangeArrowheads="1"/>
            </p:cNvSpPr>
            <p:nvPr/>
          </p:nvSpPr>
          <p:spPr bwMode="auto">
            <a:xfrm>
              <a:off x="6958013" y="32480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Line 23"/>
            <p:cNvSpPr>
              <a:spLocks noChangeShapeType="1"/>
            </p:cNvSpPr>
            <p:nvPr/>
          </p:nvSpPr>
          <p:spPr bwMode="auto">
            <a:xfrm>
              <a:off x="6958013" y="32480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>
              <a:off x="6958013" y="35909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6958013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7627938" y="32480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8172450" y="32480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6742113" y="30543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50" name="Group 48"/>
          <p:cNvGrpSpPr>
            <a:grpSpLocks/>
          </p:cNvGrpSpPr>
          <p:nvPr/>
        </p:nvGrpSpPr>
        <p:grpSpPr bwMode="auto">
          <a:xfrm>
            <a:off x="2916238" y="3309938"/>
            <a:ext cx="1173162" cy="709612"/>
            <a:chOff x="2419" y="2765"/>
            <a:chExt cx="739" cy="447"/>
          </a:xfrm>
        </p:grpSpPr>
        <p:grpSp>
          <p:nvGrpSpPr>
            <p:cNvPr id="51" name="Group 49"/>
            <p:cNvGrpSpPr>
              <a:grpSpLocks/>
            </p:cNvGrpSpPr>
            <p:nvPr/>
          </p:nvGrpSpPr>
          <p:grpSpPr bwMode="auto">
            <a:xfrm>
              <a:off x="2419" y="2765"/>
              <a:ext cx="733" cy="447"/>
              <a:chOff x="3462" y="2765"/>
              <a:chExt cx="733" cy="447"/>
            </a:xfrm>
          </p:grpSpPr>
          <p:sp>
            <p:nvSpPr>
              <p:cNvPr id="53" name="Rectangle 50"/>
              <p:cNvSpPr>
                <a:spLocks noChangeArrowheads="1"/>
              </p:cNvSpPr>
              <p:nvPr/>
            </p:nvSpPr>
            <p:spPr bwMode="auto">
              <a:xfrm>
                <a:off x="3858" y="2981"/>
                <a:ext cx="336" cy="20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Rectangle 51"/>
              <p:cNvSpPr>
                <a:spLocks noChangeArrowheads="1"/>
              </p:cNvSpPr>
              <p:nvPr/>
            </p:nvSpPr>
            <p:spPr bwMode="auto">
              <a:xfrm>
                <a:off x="3462" y="2996"/>
                <a:ext cx="353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55" name="Line 52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6" name="Line 53"/>
              <p:cNvSpPr>
                <a:spLocks noChangeShapeType="1"/>
              </p:cNvSpPr>
              <p:nvPr/>
            </p:nvSpPr>
            <p:spPr bwMode="auto">
              <a:xfrm>
                <a:off x="3852" y="3192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7" name="Line 54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8" name="Line 55"/>
              <p:cNvSpPr>
                <a:spLocks noChangeShapeType="1"/>
              </p:cNvSpPr>
              <p:nvPr/>
            </p:nvSpPr>
            <p:spPr bwMode="auto">
              <a:xfrm>
                <a:off x="4195" y="2976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9" name="Oval 56"/>
              <p:cNvSpPr>
                <a:spLocks noChangeArrowheads="1"/>
              </p:cNvSpPr>
              <p:nvPr/>
            </p:nvSpPr>
            <p:spPr bwMode="auto">
              <a:xfrm>
                <a:off x="4014" y="3021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Line 57"/>
              <p:cNvSpPr>
                <a:spLocks noChangeShapeType="1"/>
              </p:cNvSpPr>
              <p:nvPr/>
            </p:nvSpPr>
            <p:spPr bwMode="auto">
              <a:xfrm flipV="1">
                <a:off x="4038" y="2765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2" name="Rectangle 58"/>
            <p:cNvSpPr>
              <a:spLocks noChangeArrowheads="1"/>
            </p:cNvSpPr>
            <p:nvPr/>
          </p:nvSpPr>
          <p:spPr bwMode="auto">
            <a:xfrm>
              <a:off x="2834" y="3076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grpSp>
        <p:nvGrpSpPr>
          <p:cNvPr id="61" name="Group 59"/>
          <p:cNvGrpSpPr>
            <a:grpSpLocks/>
          </p:cNvGrpSpPr>
          <p:nvPr/>
        </p:nvGrpSpPr>
        <p:grpSpPr bwMode="auto">
          <a:xfrm>
            <a:off x="4572000" y="3300413"/>
            <a:ext cx="1208088" cy="709612"/>
            <a:chOff x="2397" y="2765"/>
            <a:chExt cx="761" cy="447"/>
          </a:xfrm>
        </p:grpSpPr>
        <p:grpSp>
          <p:nvGrpSpPr>
            <p:cNvPr id="62" name="Group 60"/>
            <p:cNvGrpSpPr>
              <a:grpSpLocks/>
            </p:cNvGrpSpPr>
            <p:nvPr/>
          </p:nvGrpSpPr>
          <p:grpSpPr bwMode="auto">
            <a:xfrm>
              <a:off x="2397" y="2765"/>
              <a:ext cx="755" cy="447"/>
              <a:chOff x="3440" y="2765"/>
              <a:chExt cx="755" cy="447"/>
            </a:xfrm>
          </p:grpSpPr>
          <p:sp>
            <p:nvSpPr>
              <p:cNvPr id="64" name="Rectangle 61"/>
              <p:cNvSpPr>
                <a:spLocks noChangeArrowheads="1"/>
              </p:cNvSpPr>
              <p:nvPr/>
            </p:nvSpPr>
            <p:spPr bwMode="auto">
              <a:xfrm>
                <a:off x="3858" y="2981"/>
                <a:ext cx="336" cy="20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Rectangle 62"/>
              <p:cNvSpPr>
                <a:spLocks noChangeArrowheads="1"/>
              </p:cNvSpPr>
              <p:nvPr/>
            </p:nvSpPr>
            <p:spPr bwMode="auto">
              <a:xfrm>
                <a:off x="3440" y="2996"/>
                <a:ext cx="37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66" name="Line 63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7" name="Line 64"/>
              <p:cNvSpPr>
                <a:spLocks noChangeShapeType="1"/>
              </p:cNvSpPr>
              <p:nvPr/>
            </p:nvSpPr>
            <p:spPr bwMode="auto">
              <a:xfrm>
                <a:off x="3852" y="3192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8" name="Line 65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9" name="Line 66"/>
              <p:cNvSpPr>
                <a:spLocks noChangeShapeType="1"/>
              </p:cNvSpPr>
              <p:nvPr/>
            </p:nvSpPr>
            <p:spPr bwMode="auto">
              <a:xfrm>
                <a:off x="4195" y="2976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0" name="Oval 67"/>
              <p:cNvSpPr>
                <a:spLocks noChangeArrowheads="1"/>
              </p:cNvSpPr>
              <p:nvPr/>
            </p:nvSpPr>
            <p:spPr bwMode="auto">
              <a:xfrm>
                <a:off x="4014" y="3021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Line 68"/>
              <p:cNvSpPr>
                <a:spLocks noChangeShapeType="1"/>
              </p:cNvSpPr>
              <p:nvPr/>
            </p:nvSpPr>
            <p:spPr bwMode="auto">
              <a:xfrm flipV="1">
                <a:off x="4038" y="2765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2834" y="3076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72" name="Group 70"/>
          <p:cNvGrpSpPr>
            <a:grpSpLocks/>
          </p:cNvGrpSpPr>
          <p:nvPr/>
        </p:nvGrpSpPr>
        <p:grpSpPr bwMode="auto">
          <a:xfrm>
            <a:off x="6229350" y="3300413"/>
            <a:ext cx="1249363" cy="709612"/>
            <a:chOff x="2371" y="2765"/>
            <a:chExt cx="787" cy="447"/>
          </a:xfrm>
        </p:grpSpPr>
        <p:grpSp>
          <p:nvGrpSpPr>
            <p:cNvPr id="73" name="Group 71"/>
            <p:cNvGrpSpPr>
              <a:grpSpLocks/>
            </p:cNvGrpSpPr>
            <p:nvPr/>
          </p:nvGrpSpPr>
          <p:grpSpPr bwMode="auto">
            <a:xfrm>
              <a:off x="2371" y="2765"/>
              <a:ext cx="781" cy="447"/>
              <a:chOff x="3414" y="2765"/>
              <a:chExt cx="781" cy="447"/>
            </a:xfrm>
          </p:grpSpPr>
          <p:sp>
            <p:nvSpPr>
              <p:cNvPr id="75" name="Rectangle 72"/>
              <p:cNvSpPr>
                <a:spLocks noChangeArrowheads="1"/>
              </p:cNvSpPr>
              <p:nvPr/>
            </p:nvSpPr>
            <p:spPr bwMode="auto">
              <a:xfrm>
                <a:off x="3858" y="2981"/>
                <a:ext cx="336" cy="20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6" name="Rectangle 73"/>
              <p:cNvSpPr>
                <a:spLocks noChangeArrowheads="1"/>
              </p:cNvSpPr>
              <p:nvPr/>
            </p:nvSpPr>
            <p:spPr bwMode="auto">
              <a:xfrm>
                <a:off x="3414" y="2996"/>
                <a:ext cx="401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77" name="Line 74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8" name="Line 75"/>
              <p:cNvSpPr>
                <a:spLocks noChangeShapeType="1"/>
              </p:cNvSpPr>
              <p:nvPr/>
            </p:nvSpPr>
            <p:spPr bwMode="auto">
              <a:xfrm>
                <a:off x="3852" y="3192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9" name="Line 76"/>
              <p:cNvSpPr>
                <a:spLocks noChangeShapeType="1"/>
              </p:cNvSpPr>
              <p:nvPr/>
            </p:nvSpPr>
            <p:spPr bwMode="auto">
              <a:xfrm>
                <a:off x="3852" y="2976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80" name="Line 77"/>
              <p:cNvSpPr>
                <a:spLocks noChangeShapeType="1"/>
              </p:cNvSpPr>
              <p:nvPr/>
            </p:nvSpPr>
            <p:spPr bwMode="auto">
              <a:xfrm>
                <a:off x="4195" y="2976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81" name="Oval 78"/>
              <p:cNvSpPr>
                <a:spLocks noChangeArrowheads="1"/>
              </p:cNvSpPr>
              <p:nvPr/>
            </p:nvSpPr>
            <p:spPr bwMode="auto">
              <a:xfrm>
                <a:off x="4014" y="3021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2" name="Line 79"/>
              <p:cNvSpPr>
                <a:spLocks noChangeShapeType="1"/>
              </p:cNvSpPr>
              <p:nvPr/>
            </p:nvSpPr>
            <p:spPr bwMode="auto">
              <a:xfrm flipV="1">
                <a:off x="4038" y="2765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4" name="Rectangle 80"/>
            <p:cNvSpPr>
              <a:spLocks noChangeArrowheads="1"/>
            </p:cNvSpPr>
            <p:nvPr/>
          </p:nvSpPr>
          <p:spPr bwMode="auto">
            <a:xfrm>
              <a:off x="2834" y="3076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39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89013" lvl="1" eaLnBrk="1" hangingPunct="1">
              <a:buNone/>
              <a:defRPr/>
            </a:pPr>
            <a:r>
              <a:rPr lang="en-US" altLang="ko-KR" sz="1800" dirty="0">
                <a:solidFill>
                  <a:srgbClr val="00A99D"/>
                </a:solidFill>
              </a:rPr>
              <a:t>  </a:t>
            </a:r>
            <a:r>
              <a:rPr lang="en-US" altLang="ko-KR" sz="1800" dirty="0">
                <a:solidFill>
                  <a:srgbClr val="FF0000"/>
                </a:solidFill>
              </a:rPr>
              <a:t>➎- c </a:t>
            </a:r>
            <a:r>
              <a:rPr lang="en-US" altLang="ko-KR" sz="1800" dirty="0" err="1"/>
              <a:t>temp.link</a:t>
            </a:r>
            <a:r>
              <a:rPr lang="en-US" altLang="ko-KR" sz="1800" dirty="0"/>
              <a:t> ← new;</a:t>
            </a:r>
          </a:p>
          <a:p>
            <a:pPr marL="457200" lvl="1" indent="0" eaLnBrk="1" hangingPunct="1">
              <a:buNone/>
              <a:defRPr/>
            </a:pPr>
            <a:endParaRPr lang="ko-KR" altLang="en-US" sz="18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 bwMode="auto">
          <a:xfrm>
            <a:off x="827584" y="1484784"/>
            <a:ext cx="7634287" cy="25923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4" name="Group 34"/>
          <p:cNvGrpSpPr>
            <a:grpSpLocks/>
          </p:cNvGrpSpPr>
          <p:nvPr/>
        </p:nvGrpSpPr>
        <p:grpSpPr bwMode="auto">
          <a:xfrm>
            <a:off x="3788271" y="2105496"/>
            <a:ext cx="757238" cy="71438"/>
            <a:chOff x="1701" y="709"/>
            <a:chExt cx="477" cy="45"/>
          </a:xfrm>
        </p:grpSpPr>
        <p:sp>
          <p:nvSpPr>
            <p:cNvPr id="85" name="Line 3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Oval 3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7" name="Group 37"/>
          <p:cNvGrpSpPr>
            <a:grpSpLocks/>
          </p:cNvGrpSpPr>
          <p:nvPr/>
        </p:nvGrpSpPr>
        <p:grpSpPr bwMode="auto">
          <a:xfrm>
            <a:off x="5482134" y="2105496"/>
            <a:ext cx="757237" cy="71438"/>
            <a:chOff x="1701" y="709"/>
            <a:chExt cx="477" cy="45"/>
          </a:xfrm>
        </p:grpSpPr>
        <p:sp>
          <p:nvSpPr>
            <p:cNvPr id="88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9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0" name="그룹 10"/>
          <p:cNvGrpSpPr>
            <a:grpSpLocks/>
          </p:cNvGrpSpPr>
          <p:nvPr/>
        </p:nvGrpSpPr>
        <p:grpSpPr bwMode="auto">
          <a:xfrm>
            <a:off x="2724646" y="1732434"/>
            <a:ext cx="1355725" cy="534987"/>
            <a:chOff x="3155950" y="2524125"/>
            <a:chExt cx="1355725" cy="534988"/>
          </a:xfrm>
        </p:grpSpPr>
        <p:sp>
          <p:nvSpPr>
            <p:cNvPr id="91" name="Rectangle 6"/>
            <p:cNvSpPr>
              <a:spLocks noChangeArrowheads="1"/>
            </p:cNvSpPr>
            <p:nvPr/>
          </p:nvSpPr>
          <p:spPr bwMode="auto">
            <a:xfrm>
              <a:off x="3917950" y="2716213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Rectangle 7"/>
            <p:cNvSpPr>
              <a:spLocks noChangeArrowheads="1"/>
            </p:cNvSpPr>
            <p:nvPr/>
          </p:nvSpPr>
          <p:spPr bwMode="auto">
            <a:xfrm>
              <a:off x="3297238" y="27162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Line 8"/>
            <p:cNvSpPr>
              <a:spLocks noChangeShapeType="1"/>
            </p:cNvSpPr>
            <p:nvPr/>
          </p:nvSpPr>
          <p:spPr bwMode="auto">
            <a:xfrm>
              <a:off x="3297238" y="27162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4" name="Line 9"/>
            <p:cNvSpPr>
              <a:spLocks noChangeShapeType="1"/>
            </p:cNvSpPr>
            <p:nvPr/>
          </p:nvSpPr>
          <p:spPr bwMode="auto">
            <a:xfrm>
              <a:off x="3297238" y="30591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Line 10"/>
            <p:cNvSpPr>
              <a:spLocks noChangeShapeType="1"/>
            </p:cNvSpPr>
            <p:nvPr/>
          </p:nvSpPr>
          <p:spPr bwMode="auto">
            <a:xfrm>
              <a:off x="3297238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6" name="Line 11"/>
            <p:cNvSpPr>
              <a:spLocks noChangeShapeType="1"/>
            </p:cNvSpPr>
            <p:nvPr/>
          </p:nvSpPr>
          <p:spPr bwMode="auto">
            <a:xfrm>
              <a:off x="3967163" y="27162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7" name="Line 12"/>
            <p:cNvSpPr>
              <a:spLocks noChangeShapeType="1"/>
            </p:cNvSpPr>
            <p:nvPr/>
          </p:nvSpPr>
          <p:spPr bwMode="auto">
            <a:xfrm>
              <a:off x="4511675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8" name="Rectangle 41"/>
            <p:cNvSpPr>
              <a:spLocks noChangeArrowheads="1"/>
            </p:cNvSpPr>
            <p:nvPr/>
          </p:nvSpPr>
          <p:spPr bwMode="auto">
            <a:xfrm>
              <a:off x="3155950" y="252412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99" name="Rectangle 42"/>
            <p:cNvSpPr>
              <a:spLocks noChangeArrowheads="1"/>
            </p:cNvSpPr>
            <p:nvPr/>
          </p:nvSpPr>
          <p:spPr bwMode="auto">
            <a:xfrm>
              <a:off x="3995738" y="27241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100" name="그룹 20"/>
          <p:cNvGrpSpPr>
            <a:grpSpLocks/>
          </p:cNvGrpSpPr>
          <p:nvPr/>
        </p:nvGrpSpPr>
        <p:grpSpPr bwMode="auto">
          <a:xfrm>
            <a:off x="4307384" y="1726084"/>
            <a:ext cx="1447800" cy="541337"/>
            <a:chOff x="4738688" y="2517775"/>
            <a:chExt cx="1447800" cy="541338"/>
          </a:xfrm>
        </p:grpSpPr>
        <p:sp>
          <p:nvSpPr>
            <p:cNvPr id="101" name="Rectangle 13"/>
            <p:cNvSpPr>
              <a:spLocks noChangeArrowheads="1"/>
            </p:cNvSpPr>
            <p:nvPr/>
          </p:nvSpPr>
          <p:spPr bwMode="auto">
            <a:xfrm>
              <a:off x="5594350" y="2716213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Rectangle 14"/>
            <p:cNvSpPr>
              <a:spLocks noChangeArrowheads="1"/>
            </p:cNvSpPr>
            <p:nvPr/>
          </p:nvSpPr>
          <p:spPr bwMode="auto">
            <a:xfrm>
              <a:off x="4972050" y="27162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Line 17"/>
            <p:cNvSpPr>
              <a:spLocks noChangeShapeType="1"/>
            </p:cNvSpPr>
            <p:nvPr/>
          </p:nvSpPr>
          <p:spPr bwMode="auto">
            <a:xfrm>
              <a:off x="4972050" y="271621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4" name="Line 18"/>
            <p:cNvSpPr>
              <a:spLocks noChangeShapeType="1"/>
            </p:cNvSpPr>
            <p:nvPr/>
          </p:nvSpPr>
          <p:spPr bwMode="auto">
            <a:xfrm>
              <a:off x="4972050" y="305911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5" name="Line 19"/>
            <p:cNvSpPr>
              <a:spLocks noChangeShapeType="1"/>
            </p:cNvSpPr>
            <p:nvPr/>
          </p:nvSpPr>
          <p:spPr bwMode="auto">
            <a:xfrm>
              <a:off x="4972050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6" name="Line 20"/>
            <p:cNvSpPr>
              <a:spLocks noChangeShapeType="1"/>
            </p:cNvSpPr>
            <p:nvPr/>
          </p:nvSpPr>
          <p:spPr bwMode="auto">
            <a:xfrm>
              <a:off x="5641975" y="27162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7" name="Line 21"/>
            <p:cNvSpPr>
              <a:spLocks noChangeShapeType="1"/>
            </p:cNvSpPr>
            <p:nvPr/>
          </p:nvSpPr>
          <p:spPr bwMode="auto">
            <a:xfrm>
              <a:off x="6186488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8" name="Rectangle 43"/>
            <p:cNvSpPr>
              <a:spLocks noChangeArrowheads="1"/>
            </p:cNvSpPr>
            <p:nvPr/>
          </p:nvSpPr>
          <p:spPr bwMode="auto">
            <a:xfrm>
              <a:off x="4738688" y="25177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09" name="Rectangle 44"/>
            <p:cNvSpPr>
              <a:spLocks noChangeArrowheads="1"/>
            </p:cNvSpPr>
            <p:nvPr/>
          </p:nvSpPr>
          <p:spPr bwMode="auto">
            <a:xfrm>
              <a:off x="5654675" y="27178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110" name="그룹 30"/>
          <p:cNvGrpSpPr>
            <a:grpSpLocks/>
          </p:cNvGrpSpPr>
          <p:nvPr/>
        </p:nvGrpSpPr>
        <p:grpSpPr bwMode="auto">
          <a:xfrm>
            <a:off x="995859" y="1926109"/>
            <a:ext cx="827087" cy="361950"/>
            <a:chOff x="1427163" y="2717800"/>
            <a:chExt cx="827087" cy="361950"/>
          </a:xfrm>
        </p:grpSpPr>
        <p:sp>
          <p:nvSpPr>
            <p:cNvPr id="111" name="Rectangle 29"/>
            <p:cNvSpPr>
              <a:spLocks noChangeArrowheads="1"/>
            </p:cNvSpPr>
            <p:nvPr/>
          </p:nvSpPr>
          <p:spPr bwMode="auto">
            <a:xfrm>
              <a:off x="1427163" y="2736850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12" name="Line 30"/>
            <p:cNvSpPr>
              <a:spLocks noChangeShapeType="1"/>
            </p:cNvSpPr>
            <p:nvPr/>
          </p:nvSpPr>
          <p:spPr bwMode="auto">
            <a:xfrm>
              <a:off x="1709738" y="27178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3" name="Line 31"/>
            <p:cNvSpPr>
              <a:spLocks noChangeShapeType="1"/>
            </p:cNvSpPr>
            <p:nvPr/>
          </p:nvSpPr>
          <p:spPr bwMode="auto">
            <a:xfrm>
              <a:off x="1709738" y="30607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4" name="Line 32"/>
            <p:cNvSpPr>
              <a:spLocks noChangeShapeType="1"/>
            </p:cNvSpPr>
            <p:nvPr/>
          </p:nvSpPr>
          <p:spPr bwMode="auto">
            <a:xfrm>
              <a:off x="1709738" y="27178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5" name="Line 33"/>
            <p:cNvSpPr>
              <a:spLocks noChangeShapeType="1"/>
            </p:cNvSpPr>
            <p:nvPr/>
          </p:nvSpPr>
          <p:spPr bwMode="auto">
            <a:xfrm>
              <a:off x="2254250" y="2717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6" name="Oval 40"/>
            <p:cNvSpPr>
              <a:spLocks noChangeArrowheads="1"/>
            </p:cNvSpPr>
            <p:nvPr/>
          </p:nvSpPr>
          <p:spPr bwMode="auto">
            <a:xfrm>
              <a:off x="1943100" y="2897188"/>
              <a:ext cx="71438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Rectangle 45"/>
            <p:cNvSpPr>
              <a:spLocks noChangeArrowheads="1"/>
            </p:cNvSpPr>
            <p:nvPr/>
          </p:nvSpPr>
          <p:spPr bwMode="auto">
            <a:xfrm>
              <a:off x="1722438" y="27178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118" name="Line 46"/>
          <p:cNvSpPr>
            <a:spLocks noChangeShapeType="1"/>
          </p:cNvSpPr>
          <p:nvPr/>
        </p:nvSpPr>
        <p:spPr bwMode="auto">
          <a:xfrm>
            <a:off x="1581646" y="2138834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19" name="그룹 39"/>
          <p:cNvGrpSpPr>
            <a:grpSpLocks/>
          </p:cNvGrpSpPr>
          <p:nvPr/>
        </p:nvGrpSpPr>
        <p:grpSpPr bwMode="auto">
          <a:xfrm>
            <a:off x="5509121" y="2608734"/>
            <a:ext cx="1174750" cy="374650"/>
            <a:chOff x="5940152" y="3400425"/>
            <a:chExt cx="1175023" cy="374650"/>
          </a:xfrm>
        </p:grpSpPr>
        <p:sp>
          <p:nvSpPr>
            <p:cNvPr id="120" name="Rectangle 48"/>
            <p:cNvSpPr>
              <a:spLocks noChangeArrowheads="1"/>
            </p:cNvSpPr>
            <p:nvPr/>
          </p:nvSpPr>
          <p:spPr bwMode="auto">
            <a:xfrm>
              <a:off x="5940152" y="3432175"/>
              <a:ext cx="57177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121" name="Line 49"/>
            <p:cNvSpPr>
              <a:spLocks noChangeShapeType="1"/>
            </p:cNvSpPr>
            <p:nvPr/>
          </p:nvSpPr>
          <p:spPr bwMode="auto">
            <a:xfrm>
              <a:off x="6570663" y="340042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2" name="Line 50"/>
            <p:cNvSpPr>
              <a:spLocks noChangeShapeType="1"/>
            </p:cNvSpPr>
            <p:nvPr/>
          </p:nvSpPr>
          <p:spPr bwMode="auto">
            <a:xfrm>
              <a:off x="6570663" y="374332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3" name="Line 51"/>
            <p:cNvSpPr>
              <a:spLocks noChangeShapeType="1"/>
            </p:cNvSpPr>
            <p:nvPr/>
          </p:nvSpPr>
          <p:spPr bwMode="auto">
            <a:xfrm>
              <a:off x="6570663" y="3400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4" name="Line 52"/>
            <p:cNvSpPr>
              <a:spLocks noChangeShapeType="1"/>
            </p:cNvSpPr>
            <p:nvPr/>
          </p:nvSpPr>
          <p:spPr bwMode="auto">
            <a:xfrm>
              <a:off x="7115175" y="3400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5" name="Rectangle 53"/>
            <p:cNvSpPr>
              <a:spLocks noChangeArrowheads="1"/>
            </p:cNvSpPr>
            <p:nvPr/>
          </p:nvSpPr>
          <p:spPr bwMode="auto">
            <a:xfrm>
              <a:off x="6588125" y="35528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i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126" name="Oval 54"/>
            <p:cNvSpPr>
              <a:spLocks noChangeArrowheads="1"/>
            </p:cNvSpPr>
            <p:nvPr/>
          </p:nvSpPr>
          <p:spPr bwMode="auto">
            <a:xfrm>
              <a:off x="6827838" y="3471863"/>
              <a:ext cx="71437" cy="7143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7" name="Line 55"/>
          <p:cNvSpPr>
            <a:spLocks noChangeShapeType="1"/>
          </p:cNvSpPr>
          <p:nvPr/>
        </p:nvSpPr>
        <p:spPr bwMode="auto">
          <a:xfrm flipV="1">
            <a:off x="6434634" y="2273771"/>
            <a:ext cx="0" cy="406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28" name="그룹 48"/>
          <p:cNvGrpSpPr>
            <a:grpSpLocks/>
          </p:cNvGrpSpPr>
          <p:nvPr/>
        </p:nvGrpSpPr>
        <p:grpSpPr bwMode="auto">
          <a:xfrm>
            <a:off x="5675809" y="3369146"/>
            <a:ext cx="1008062" cy="400050"/>
            <a:chOff x="6107113" y="4160838"/>
            <a:chExt cx="1008062" cy="400050"/>
          </a:xfrm>
        </p:grpSpPr>
        <p:sp>
          <p:nvSpPr>
            <p:cNvPr id="129" name="Rectangle 56"/>
            <p:cNvSpPr>
              <a:spLocks noChangeArrowheads="1"/>
            </p:cNvSpPr>
            <p:nvPr/>
          </p:nvSpPr>
          <p:spPr bwMode="auto">
            <a:xfrm>
              <a:off x="6586538" y="4176713"/>
              <a:ext cx="509587" cy="3127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Rectangle 64"/>
            <p:cNvSpPr>
              <a:spLocks noChangeArrowheads="1"/>
            </p:cNvSpPr>
            <p:nvPr/>
          </p:nvSpPr>
          <p:spPr bwMode="auto">
            <a:xfrm>
              <a:off x="6107113" y="4217988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131" name="Line 65"/>
            <p:cNvSpPr>
              <a:spLocks noChangeShapeType="1"/>
            </p:cNvSpPr>
            <p:nvPr/>
          </p:nvSpPr>
          <p:spPr bwMode="auto">
            <a:xfrm>
              <a:off x="6570663" y="41608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2" name="Line 66"/>
            <p:cNvSpPr>
              <a:spLocks noChangeShapeType="1"/>
            </p:cNvSpPr>
            <p:nvPr/>
          </p:nvSpPr>
          <p:spPr bwMode="auto">
            <a:xfrm>
              <a:off x="6570663" y="45037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3" name="Line 67"/>
            <p:cNvSpPr>
              <a:spLocks noChangeShapeType="1"/>
            </p:cNvSpPr>
            <p:nvPr/>
          </p:nvSpPr>
          <p:spPr bwMode="auto">
            <a:xfrm>
              <a:off x="6570663" y="41608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4" name="Line 68"/>
            <p:cNvSpPr>
              <a:spLocks noChangeShapeType="1"/>
            </p:cNvSpPr>
            <p:nvPr/>
          </p:nvSpPr>
          <p:spPr bwMode="auto">
            <a:xfrm>
              <a:off x="7115175" y="41608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5" name="Oval 69"/>
            <p:cNvSpPr>
              <a:spLocks noChangeArrowheads="1"/>
            </p:cNvSpPr>
            <p:nvPr/>
          </p:nvSpPr>
          <p:spPr bwMode="auto">
            <a:xfrm>
              <a:off x="6813550" y="4343400"/>
              <a:ext cx="71438" cy="7143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6" name="Line 70"/>
          <p:cNvSpPr>
            <a:spLocks noChangeShapeType="1"/>
          </p:cNvSpPr>
          <p:nvPr/>
        </p:nvSpPr>
        <p:spPr bwMode="auto">
          <a:xfrm>
            <a:off x="6458446" y="3585046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37" name="그룹 57"/>
          <p:cNvGrpSpPr>
            <a:grpSpLocks/>
          </p:cNvGrpSpPr>
          <p:nvPr/>
        </p:nvGrpSpPr>
        <p:grpSpPr bwMode="auto">
          <a:xfrm>
            <a:off x="6923584" y="3204046"/>
            <a:ext cx="1399417" cy="519113"/>
            <a:chOff x="7354888" y="3995738"/>
            <a:chExt cx="1399417" cy="519112"/>
          </a:xfrm>
        </p:grpSpPr>
        <p:sp>
          <p:nvSpPr>
            <p:cNvPr id="138" name="Line 57"/>
            <p:cNvSpPr>
              <a:spLocks noChangeShapeType="1"/>
            </p:cNvSpPr>
            <p:nvPr/>
          </p:nvSpPr>
          <p:spPr bwMode="auto">
            <a:xfrm>
              <a:off x="7523163" y="41719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9" name="Line 58"/>
            <p:cNvSpPr>
              <a:spLocks noChangeShapeType="1"/>
            </p:cNvSpPr>
            <p:nvPr/>
          </p:nvSpPr>
          <p:spPr bwMode="auto">
            <a:xfrm>
              <a:off x="7523163" y="45148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0" name="Line 59"/>
            <p:cNvSpPr>
              <a:spLocks noChangeShapeType="1"/>
            </p:cNvSpPr>
            <p:nvPr/>
          </p:nvSpPr>
          <p:spPr bwMode="auto">
            <a:xfrm>
              <a:off x="7523163" y="41719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1" name="Line 60"/>
            <p:cNvSpPr>
              <a:spLocks noChangeShapeType="1"/>
            </p:cNvSpPr>
            <p:nvPr/>
          </p:nvSpPr>
          <p:spPr bwMode="auto">
            <a:xfrm>
              <a:off x="8193088" y="41719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2" name="Line 61"/>
            <p:cNvSpPr>
              <a:spLocks noChangeShapeType="1"/>
            </p:cNvSpPr>
            <p:nvPr/>
          </p:nvSpPr>
          <p:spPr bwMode="auto">
            <a:xfrm>
              <a:off x="8737600" y="41719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3" name="Rectangle 62"/>
            <p:cNvSpPr>
              <a:spLocks noChangeArrowheads="1"/>
            </p:cNvSpPr>
            <p:nvPr/>
          </p:nvSpPr>
          <p:spPr bwMode="auto">
            <a:xfrm>
              <a:off x="7354888" y="3995738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44" name="Rectangle 63"/>
            <p:cNvSpPr>
              <a:spLocks noChangeArrowheads="1"/>
            </p:cNvSpPr>
            <p:nvPr/>
          </p:nvSpPr>
          <p:spPr bwMode="auto">
            <a:xfrm>
              <a:off x="8232775" y="41703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Text Box 71"/>
            <p:cNvSpPr txBox="1">
              <a:spLocks noChangeArrowheads="1"/>
            </p:cNvSpPr>
            <p:nvPr/>
          </p:nvSpPr>
          <p:spPr bwMode="auto">
            <a:xfrm>
              <a:off x="7513638" y="4157663"/>
              <a:ext cx="671512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46" name="Rectangle 72"/>
            <p:cNvSpPr>
              <a:spLocks noChangeArrowheads="1"/>
            </p:cNvSpPr>
            <p:nvPr/>
          </p:nvSpPr>
          <p:spPr bwMode="auto">
            <a:xfrm>
              <a:off x="8196595" y="4260849"/>
              <a:ext cx="557710" cy="184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</p:grpSp>
      <p:grpSp>
        <p:nvGrpSpPr>
          <p:cNvPr id="147" name="그룹 67"/>
          <p:cNvGrpSpPr>
            <a:grpSpLocks/>
          </p:cNvGrpSpPr>
          <p:nvPr/>
        </p:nvGrpSpPr>
        <p:grpSpPr bwMode="auto">
          <a:xfrm>
            <a:off x="6034584" y="1730846"/>
            <a:ext cx="1430337" cy="536575"/>
            <a:chOff x="6465888" y="2522538"/>
            <a:chExt cx="1430337" cy="536575"/>
          </a:xfrm>
        </p:grpSpPr>
        <p:grpSp>
          <p:nvGrpSpPr>
            <p:cNvPr id="148" name="그룹 68"/>
            <p:cNvGrpSpPr>
              <a:grpSpLocks/>
            </p:cNvGrpSpPr>
            <p:nvPr/>
          </p:nvGrpSpPr>
          <p:grpSpPr bwMode="auto">
            <a:xfrm>
              <a:off x="6465888" y="2522538"/>
              <a:ext cx="1430337" cy="536575"/>
              <a:chOff x="6465888" y="2522538"/>
              <a:chExt cx="1430337" cy="536575"/>
            </a:xfrm>
          </p:grpSpPr>
          <p:sp>
            <p:nvSpPr>
              <p:cNvPr id="150" name="Rectangle 5"/>
              <p:cNvSpPr>
                <a:spLocks noChangeArrowheads="1"/>
              </p:cNvSpPr>
              <p:nvPr/>
            </p:nvSpPr>
            <p:spPr bwMode="auto">
              <a:xfrm>
                <a:off x="7356716" y="2727325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1" name="Rectangle 22"/>
              <p:cNvSpPr>
                <a:spLocks noChangeArrowheads="1"/>
              </p:cNvSpPr>
              <p:nvPr/>
            </p:nvSpPr>
            <p:spPr bwMode="auto">
              <a:xfrm>
                <a:off x="6681788" y="271621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2" name="Line 23"/>
              <p:cNvSpPr>
                <a:spLocks noChangeShapeType="1"/>
              </p:cNvSpPr>
              <p:nvPr/>
            </p:nvSpPr>
            <p:spPr bwMode="auto">
              <a:xfrm>
                <a:off x="6681788" y="271621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3" name="Line 24"/>
              <p:cNvSpPr>
                <a:spLocks noChangeShapeType="1"/>
              </p:cNvSpPr>
              <p:nvPr/>
            </p:nvSpPr>
            <p:spPr bwMode="auto">
              <a:xfrm>
                <a:off x="6681788" y="305911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4" name="Line 25"/>
              <p:cNvSpPr>
                <a:spLocks noChangeShapeType="1"/>
              </p:cNvSpPr>
              <p:nvPr/>
            </p:nvSpPr>
            <p:spPr bwMode="auto">
              <a:xfrm>
                <a:off x="6681788" y="27162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5" name="Line 26"/>
              <p:cNvSpPr>
                <a:spLocks noChangeShapeType="1"/>
              </p:cNvSpPr>
              <p:nvPr/>
            </p:nvSpPr>
            <p:spPr bwMode="auto">
              <a:xfrm>
                <a:off x="7351713" y="271621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56" name="Rectangle 47"/>
              <p:cNvSpPr>
                <a:spLocks noChangeArrowheads="1"/>
              </p:cNvSpPr>
              <p:nvPr/>
            </p:nvSpPr>
            <p:spPr bwMode="auto">
              <a:xfrm>
                <a:off x="6465888" y="2522538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157" name="Oval 73"/>
              <p:cNvSpPr>
                <a:spLocks noChangeArrowheads="1"/>
              </p:cNvSpPr>
              <p:nvPr/>
            </p:nvSpPr>
            <p:spPr bwMode="auto">
              <a:xfrm>
                <a:off x="7581900" y="2905125"/>
                <a:ext cx="71438" cy="7143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9" name="Line 27"/>
            <p:cNvSpPr>
              <a:spLocks noChangeShapeType="1"/>
            </p:cNvSpPr>
            <p:nvPr/>
          </p:nvSpPr>
          <p:spPr bwMode="auto">
            <a:xfrm>
              <a:off x="7896225" y="2716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</p:grpSp>
      <p:sp>
        <p:nvSpPr>
          <p:cNvPr id="158" name="Rectangle 74"/>
          <p:cNvSpPr>
            <a:spLocks noChangeArrowheads="1"/>
          </p:cNvSpPr>
          <p:nvPr/>
        </p:nvSpPr>
        <p:spPr bwMode="auto">
          <a:xfrm>
            <a:off x="6180634" y="3381846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159" name="Rectangle 75"/>
          <p:cNvSpPr>
            <a:spLocks noChangeArrowheads="1"/>
          </p:cNvSpPr>
          <p:nvPr/>
        </p:nvSpPr>
        <p:spPr bwMode="auto">
          <a:xfrm>
            <a:off x="6847384" y="1897534"/>
            <a:ext cx="677862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160" name="Line 76"/>
          <p:cNvSpPr>
            <a:spLocks noChangeShapeType="1"/>
          </p:cNvSpPr>
          <p:nvPr/>
        </p:nvSpPr>
        <p:spPr bwMode="auto">
          <a:xfrm>
            <a:off x="7201396" y="2191221"/>
            <a:ext cx="0" cy="11160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1" name="Rectangle 21"/>
          <p:cNvSpPr>
            <a:spLocks noChangeArrowheads="1"/>
          </p:cNvSpPr>
          <p:nvPr/>
        </p:nvSpPr>
        <p:spPr bwMode="auto">
          <a:xfrm>
            <a:off x="6944221" y="1951509"/>
            <a:ext cx="52228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700</a:t>
            </a:r>
          </a:p>
        </p:txBody>
      </p:sp>
    </p:spTree>
    <p:extLst>
      <p:ext uri="{BB962C8B-B14F-4D97-AF65-F5344CB8AC3E}">
        <p14:creationId xmlns:p14="http://schemas.microsoft.com/office/powerpoint/2010/main" val="175875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4-1] </a:t>
            </a:r>
            <a:r>
              <a:rPr lang="ko-KR" altLang="en-US" dirty="0"/>
              <a:t>단순 연결 리스트 프로그램 </a:t>
            </a:r>
            <a:r>
              <a:rPr lang="en-US" altLang="ko-KR" dirty="0"/>
              <a:t>1 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174p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1916832"/>
            <a:ext cx="4089465" cy="334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9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리스트 </a:t>
            </a:r>
            <a:r>
              <a:rPr lang="en-US" altLang="ko-KR" dirty="0"/>
              <a:t>L</a:t>
            </a:r>
            <a:r>
              <a:rPr lang="ko-KR" altLang="en-US" dirty="0"/>
              <a:t>에서 포인터 </a:t>
            </a:r>
            <a:r>
              <a:rPr lang="en-US" altLang="ko-KR" dirty="0"/>
              <a:t>pre</a:t>
            </a:r>
            <a:r>
              <a:rPr lang="ko-KR" altLang="en-US" dirty="0"/>
              <a:t>가 가리키는 노드의 다음 노드 삭제 알고리즘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old(</a:t>
            </a:r>
            <a:r>
              <a:rPr lang="ko-KR" altLang="en-US" dirty="0"/>
              <a:t>삭제할 </a:t>
            </a:r>
            <a:r>
              <a:rPr lang="ko-KR" altLang="en-US" dirty="0" err="1"/>
              <a:t>노드</a:t>
            </a:r>
            <a:r>
              <a:rPr lang="en-US" altLang="ko-KR" dirty="0"/>
              <a:t>)</a:t>
            </a:r>
            <a:endParaRPr lang="ko-KR" altLang="en-US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1785611"/>
            <a:ext cx="7740352" cy="287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129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삭제 연산 수행 과정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리스트인 경우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    </a:t>
            </a:r>
            <a:r>
              <a:rPr lang="ko-KR" altLang="en-US" dirty="0"/>
              <a:t>공백 연결 리스트 </a:t>
            </a:r>
            <a:r>
              <a:rPr lang="en-US" altLang="ko-KR" dirty="0"/>
              <a:t>L</a:t>
            </a:r>
            <a:r>
              <a:rPr lang="ko-KR" altLang="en-US" dirty="0"/>
              <a:t>이 공백이면 오류 처리한다</a:t>
            </a:r>
            <a:r>
              <a:rPr lang="en-US" altLang="ko-KR" dirty="0"/>
              <a:t>.</a:t>
            </a: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086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삭제 연산 수행 과정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    </a:t>
            </a: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/>
              <a:t>old ← </a:t>
            </a:r>
            <a:r>
              <a:rPr lang="en-US" altLang="ko-KR" dirty="0" err="1"/>
              <a:t>pre.link</a:t>
            </a:r>
            <a:r>
              <a:rPr lang="en-US" altLang="ko-KR" dirty="0"/>
              <a:t>;</a:t>
            </a:r>
            <a:endParaRPr lang="ko-KR" altLang="en-US" dirty="0"/>
          </a:p>
          <a:p>
            <a:pPr marL="989013" lvl="2" indent="0" eaLnBrk="1" hangingPunct="1">
              <a:buNone/>
            </a:pPr>
            <a:r>
              <a:rPr lang="ko-KR" altLang="en-US" b="1" dirty="0">
                <a:solidFill>
                  <a:srgbClr val="0000CC"/>
                </a:solidFill>
              </a:rPr>
              <a:t>노드 </a:t>
            </a:r>
            <a:r>
              <a:rPr lang="en-US" altLang="ko-KR" b="1" dirty="0">
                <a:solidFill>
                  <a:srgbClr val="0000CC"/>
                </a:solidFill>
              </a:rPr>
              <a:t>pre</a:t>
            </a:r>
            <a:r>
              <a:rPr lang="ko-KR" altLang="en-US" b="1" dirty="0">
                <a:solidFill>
                  <a:srgbClr val="0000CC"/>
                </a:solidFill>
              </a:rPr>
              <a:t>의 </a:t>
            </a:r>
            <a:r>
              <a:rPr lang="ko-KR" altLang="en-US" b="1" dirty="0" err="1">
                <a:solidFill>
                  <a:srgbClr val="0000CC"/>
                </a:solidFill>
              </a:rPr>
              <a:t>다음노드의</a:t>
            </a:r>
            <a:r>
              <a:rPr lang="ko-KR" altLang="en-US" b="1" dirty="0">
                <a:solidFill>
                  <a:srgbClr val="0000CC"/>
                </a:solidFill>
              </a:rPr>
              <a:t> 주소</a:t>
            </a:r>
            <a:r>
              <a:rPr lang="en-US" altLang="ko-KR" b="1" dirty="0">
                <a:solidFill>
                  <a:srgbClr val="0000CC"/>
                </a:solidFill>
              </a:rPr>
              <a:t>(</a:t>
            </a:r>
            <a:r>
              <a:rPr lang="en-US" altLang="ko-KR" b="1" dirty="0" err="1">
                <a:solidFill>
                  <a:srgbClr val="0000CC"/>
                </a:solidFill>
              </a:rPr>
              <a:t>pre.link</a:t>
            </a:r>
            <a:r>
              <a:rPr lang="en-US" altLang="ko-KR" b="1" dirty="0">
                <a:solidFill>
                  <a:srgbClr val="0000CC"/>
                </a:solidFill>
              </a:rPr>
              <a:t>)</a:t>
            </a:r>
            <a:r>
              <a:rPr lang="ko-KR" altLang="en-US" b="1" dirty="0">
                <a:solidFill>
                  <a:srgbClr val="0000CC"/>
                </a:solidFill>
              </a:rPr>
              <a:t>를 </a:t>
            </a:r>
            <a:r>
              <a:rPr lang="ko-KR" altLang="en-US" b="1" dirty="0">
                <a:solidFill>
                  <a:srgbClr val="FF0000"/>
                </a:solidFill>
              </a:rPr>
              <a:t>포인터 </a:t>
            </a:r>
            <a:r>
              <a:rPr lang="en-US" altLang="ko-KR" b="1" dirty="0">
                <a:solidFill>
                  <a:srgbClr val="FF0000"/>
                </a:solidFill>
              </a:rPr>
              <a:t>old</a:t>
            </a:r>
            <a:r>
              <a:rPr lang="ko-KR" altLang="en-US" b="1" dirty="0">
                <a:solidFill>
                  <a:srgbClr val="FF0000"/>
                </a:solidFill>
              </a:rPr>
              <a:t>에 </a:t>
            </a:r>
            <a:r>
              <a:rPr lang="ko-KR" altLang="en-US" dirty="0"/>
              <a:t>저장하여</a:t>
            </a:r>
            <a:r>
              <a:rPr lang="en-US" altLang="ko-KR" dirty="0"/>
              <a:t>, </a:t>
            </a:r>
            <a:r>
              <a:rPr lang="ko-KR" altLang="en-US" dirty="0"/>
              <a:t>포인터 </a:t>
            </a:r>
            <a:r>
              <a:rPr lang="en-US" altLang="ko-KR" dirty="0"/>
              <a:t>old</a:t>
            </a:r>
            <a:r>
              <a:rPr lang="ko-KR" altLang="en-US" dirty="0"/>
              <a:t>가 다음 노드를 가리키게 한다</a:t>
            </a:r>
            <a:r>
              <a:rPr lang="en-US" altLang="ko-KR" dirty="0"/>
              <a:t>. 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467544" y="2924944"/>
            <a:ext cx="8459787" cy="1898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3331394" y="3583756"/>
            <a:ext cx="757237" cy="71438"/>
            <a:chOff x="1701" y="709"/>
            <a:chExt cx="477" cy="45"/>
          </a:xfrm>
        </p:grpSpPr>
        <p:sp>
          <p:nvSpPr>
            <p:cNvPr id="8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8"/>
          <p:cNvGrpSpPr>
            <a:grpSpLocks/>
          </p:cNvGrpSpPr>
          <p:nvPr/>
        </p:nvGrpSpPr>
        <p:grpSpPr bwMode="auto">
          <a:xfrm>
            <a:off x="2267769" y="3210694"/>
            <a:ext cx="1355725" cy="534987"/>
            <a:chOff x="2484438" y="4768850"/>
            <a:chExt cx="1355725" cy="534988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246438" y="496093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625725" y="49609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25725" y="49609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625725" y="53038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625725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295650" y="49609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3840163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Rectangle 43"/>
            <p:cNvSpPr>
              <a:spLocks noChangeArrowheads="1"/>
            </p:cNvSpPr>
            <p:nvPr/>
          </p:nvSpPr>
          <p:spPr bwMode="auto">
            <a:xfrm>
              <a:off x="2484438" y="476885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9" name="Rectangle 44"/>
            <p:cNvSpPr>
              <a:spLocks noChangeArrowheads="1"/>
            </p:cNvSpPr>
            <p:nvPr/>
          </p:nvSpPr>
          <p:spPr bwMode="auto">
            <a:xfrm>
              <a:off x="3324225" y="49688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0" name="그룹 18"/>
          <p:cNvGrpSpPr>
            <a:grpSpLocks/>
          </p:cNvGrpSpPr>
          <p:nvPr/>
        </p:nvGrpSpPr>
        <p:grpSpPr bwMode="auto">
          <a:xfrm>
            <a:off x="3850506" y="3204344"/>
            <a:ext cx="1447800" cy="541337"/>
            <a:chOff x="4067175" y="4762500"/>
            <a:chExt cx="1447800" cy="541338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4991100" y="4964113"/>
              <a:ext cx="509588" cy="32702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4300538" y="49609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4300538" y="496093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4300538" y="530383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4300538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4970463" y="49609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5514975" y="49609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Rectangle 45"/>
            <p:cNvSpPr>
              <a:spLocks noChangeArrowheads="1"/>
            </p:cNvSpPr>
            <p:nvPr/>
          </p:nvSpPr>
          <p:spPr bwMode="auto">
            <a:xfrm>
              <a:off x="4067175" y="476250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538981" y="3404369"/>
            <a:ext cx="827088" cy="361950"/>
            <a:chOff x="755650" y="4962525"/>
            <a:chExt cx="827088" cy="361950"/>
          </a:xfrm>
        </p:grpSpPr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755650" y="4981575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1038225" y="49625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1038225" y="53054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1038225" y="49625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1582738" y="4962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Oval 42"/>
            <p:cNvSpPr>
              <a:spLocks noChangeArrowheads="1"/>
            </p:cNvSpPr>
            <p:nvPr/>
          </p:nvSpPr>
          <p:spPr bwMode="auto">
            <a:xfrm>
              <a:off x="1271588" y="514191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46"/>
            <p:cNvSpPr>
              <a:spLocks noChangeArrowheads="1"/>
            </p:cNvSpPr>
            <p:nvPr/>
          </p:nvSpPr>
          <p:spPr bwMode="auto">
            <a:xfrm>
              <a:off x="1050925" y="49625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7" name="Line 47"/>
          <p:cNvSpPr>
            <a:spLocks noChangeShapeType="1"/>
          </p:cNvSpPr>
          <p:nvPr/>
        </p:nvSpPr>
        <p:spPr bwMode="auto">
          <a:xfrm>
            <a:off x="1124769" y="3617094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38" name="Group 49"/>
          <p:cNvGrpSpPr>
            <a:grpSpLocks/>
          </p:cNvGrpSpPr>
          <p:nvPr/>
        </p:nvGrpSpPr>
        <p:grpSpPr bwMode="auto">
          <a:xfrm>
            <a:off x="3420294" y="3752031"/>
            <a:ext cx="1079500" cy="709613"/>
            <a:chOff x="2291" y="2167"/>
            <a:chExt cx="680" cy="447"/>
          </a:xfrm>
        </p:grpSpPr>
        <p:sp>
          <p:nvSpPr>
            <p:cNvPr id="39" name="Rectangle 50"/>
            <p:cNvSpPr>
              <a:spLocks noChangeArrowheads="1"/>
            </p:cNvSpPr>
            <p:nvPr/>
          </p:nvSpPr>
          <p:spPr bwMode="auto">
            <a:xfrm>
              <a:off x="2291" y="2398"/>
              <a:ext cx="3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40" name="Line 51"/>
            <p:cNvSpPr>
              <a:spLocks noChangeShapeType="1"/>
            </p:cNvSpPr>
            <p:nvPr/>
          </p:nvSpPr>
          <p:spPr bwMode="auto">
            <a:xfrm>
              <a:off x="2628" y="2378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2628" y="2594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Line 53"/>
            <p:cNvSpPr>
              <a:spLocks noChangeShapeType="1"/>
            </p:cNvSpPr>
            <p:nvPr/>
          </p:nvSpPr>
          <p:spPr bwMode="auto">
            <a:xfrm>
              <a:off x="2628" y="237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54"/>
            <p:cNvSpPr>
              <a:spLocks noChangeShapeType="1"/>
            </p:cNvSpPr>
            <p:nvPr/>
          </p:nvSpPr>
          <p:spPr bwMode="auto">
            <a:xfrm>
              <a:off x="2971" y="2378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Rectangle 55"/>
            <p:cNvSpPr>
              <a:spLocks noChangeArrowheads="1"/>
            </p:cNvSpPr>
            <p:nvPr/>
          </p:nvSpPr>
          <p:spPr bwMode="auto">
            <a:xfrm>
              <a:off x="2639" y="2468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45" name="Oval 56"/>
            <p:cNvSpPr>
              <a:spLocks noChangeArrowheads="1"/>
            </p:cNvSpPr>
            <p:nvPr/>
          </p:nvSpPr>
          <p:spPr bwMode="auto">
            <a:xfrm>
              <a:off x="2790" y="2423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Line 57"/>
            <p:cNvSpPr>
              <a:spLocks noChangeShapeType="1"/>
            </p:cNvSpPr>
            <p:nvPr/>
          </p:nvSpPr>
          <p:spPr bwMode="auto">
            <a:xfrm flipV="1">
              <a:off x="2814" y="2167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7" name="그룹 45"/>
          <p:cNvGrpSpPr>
            <a:grpSpLocks/>
          </p:cNvGrpSpPr>
          <p:nvPr/>
        </p:nvGrpSpPr>
        <p:grpSpPr bwMode="auto">
          <a:xfrm>
            <a:off x="5076056" y="4088581"/>
            <a:ext cx="1079500" cy="374650"/>
            <a:chOff x="5292725" y="5646738"/>
            <a:chExt cx="1079500" cy="374650"/>
          </a:xfrm>
        </p:grpSpPr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5834063" y="5659438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Rectangle 58"/>
            <p:cNvSpPr>
              <a:spLocks noChangeArrowheads="1"/>
            </p:cNvSpPr>
            <p:nvPr/>
          </p:nvSpPr>
          <p:spPr bwMode="auto">
            <a:xfrm>
              <a:off x="5292725" y="5678488"/>
              <a:ext cx="47625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</a:t>
              </a:r>
            </a:p>
          </p:txBody>
        </p:sp>
        <p:sp>
          <p:nvSpPr>
            <p:cNvPr id="50" name="Line 59"/>
            <p:cNvSpPr>
              <a:spLocks noChangeShapeType="1"/>
            </p:cNvSpPr>
            <p:nvPr/>
          </p:nvSpPr>
          <p:spPr bwMode="auto">
            <a:xfrm>
              <a:off x="5827713" y="56467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Line 60"/>
            <p:cNvSpPr>
              <a:spLocks noChangeShapeType="1"/>
            </p:cNvSpPr>
            <p:nvPr/>
          </p:nvSpPr>
          <p:spPr bwMode="auto">
            <a:xfrm>
              <a:off x="5827713" y="59896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>
              <a:off x="5827713" y="56467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62"/>
            <p:cNvSpPr>
              <a:spLocks noChangeShapeType="1"/>
            </p:cNvSpPr>
            <p:nvPr/>
          </p:nvSpPr>
          <p:spPr bwMode="auto">
            <a:xfrm>
              <a:off x="6372225" y="56467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Oval 63"/>
            <p:cNvSpPr>
              <a:spLocks noChangeArrowheads="1"/>
            </p:cNvSpPr>
            <p:nvPr/>
          </p:nvSpPr>
          <p:spPr bwMode="auto">
            <a:xfrm>
              <a:off x="6084888" y="57181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53"/>
          <p:cNvGrpSpPr>
            <a:grpSpLocks/>
          </p:cNvGrpSpPr>
          <p:nvPr/>
        </p:nvGrpSpPr>
        <p:grpSpPr bwMode="auto">
          <a:xfrm>
            <a:off x="7308081" y="3197994"/>
            <a:ext cx="1430338" cy="536575"/>
            <a:chOff x="7524750" y="4756150"/>
            <a:chExt cx="1430338" cy="536575"/>
          </a:xfrm>
        </p:grpSpPr>
        <p:sp>
          <p:nvSpPr>
            <p:cNvPr id="56" name="Rectangle 64"/>
            <p:cNvSpPr>
              <a:spLocks noChangeArrowheads="1"/>
            </p:cNvSpPr>
            <p:nvPr/>
          </p:nvSpPr>
          <p:spPr bwMode="auto">
            <a:xfrm>
              <a:off x="8361363" y="49498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NULL</a:t>
              </a:r>
            </a:p>
          </p:txBody>
        </p:sp>
        <p:sp>
          <p:nvSpPr>
            <p:cNvPr id="57" name="Rectangle 65"/>
            <p:cNvSpPr>
              <a:spLocks noChangeArrowheads="1"/>
            </p:cNvSpPr>
            <p:nvPr/>
          </p:nvSpPr>
          <p:spPr bwMode="auto">
            <a:xfrm>
              <a:off x="7740650" y="49498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Line 66"/>
            <p:cNvSpPr>
              <a:spLocks noChangeShapeType="1"/>
            </p:cNvSpPr>
            <p:nvPr/>
          </p:nvSpPr>
          <p:spPr bwMode="auto">
            <a:xfrm>
              <a:off x="7740650" y="49498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67"/>
            <p:cNvSpPr>
              <a:spLocks noChangeShapeType="1"/>
            </p:cNvSpPr>
            <p:nvPr/>
          </p:nvSpPr>
          <p:spPr bwMode="auto">
            <a:xfrm>
              <a:off x="7740650" y="52927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68"/>
            <p:cNvSpPr>
              <a:spLocks noChangeShapeType="1"/>
            </p:cNvSpPr>
            <p:nvPr/>
          </p:nvSpPr>
          <p:spPr bwMode="auto">
            <a:xfrm>
              <a:off x="7740650" y="4949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69"/>
            <p:cNvSpPr>
              <a:spLocks noChangeShapeType="1"/>
            </p:cNvSpPr>
            <p:nvPr/>
          </p:nvSpPr>
          <p:spPr bwMode="auto">
            <a:xfrm>
              <a:off x="8410575" y="49498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70"/>
            <p:cNvSpPr>
              <a:spLocks noChangeShapeType="1"/>
            </p:cNvSpPr>
            <p:nvPr/>
          </p:nvSpPr>
          <p:spPr bwMode="auto">
            <a:xfrm>
              <a:off x="8955088" y="4949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Rectangle 71"/>
            <p:cNvSpPr>
              <a:spLocks noChangeArrowheads="1"/>
            </p:cNvSpPr>
            <p:nvPr/>
          </p:nvSpPr>
          <p:spPr bwMode="auto">
            <a:xfrm>
              <a:off x="7524750" y="475615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6822306" y="3621856"/>
            <a:ext cx="68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65" name="그룹 63"/>
          <p:cNvGrpSpPr>
            <a:grpSpLocks/>
          </p:cNvGrpSpPr>
          <p:nvPr/>
        </p:nvGrpSpPr>
        <p:grpSpPr bwMode="auto">
          <a:xfrm>
            <a:off x="5577706" y="3196406"/>
            <a:ext cx="1430338" cy="549275"/>
            <a:chOff x="5794375" y="4754011"/>
            <a:chExt cx="1430338" cy="549827"/>
          </a:xfrm>
        </p:grpSpPr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6630988" y="4960938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Rectangle 24"/>
            <p:cNvSpPr>
              <a:spLocks noChangeArrowheads="1"/>
            </p:cNvSpPr>
            <p:nvPr/>
          </p:nvSpPr>
          <p:spPr bwMode="auto">
            <a:xfrm>
              <a:off x="6010275" y="49609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25"/>
            <p:cNvSpPr>
              <a:spLocks noChangeShapeType="1"/>
            </p:cNvSpPr>
            <p:nvPr/>
          </p:nvSpPr>
          <p:spPr bwMode="auto">
            <a:xfrm>
              <a:off x="6010275" y="4960938"/>
              <a:ext cx="12144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9" name="Line 26"/>
            <p:cNvSpPr>
              <a:spLocks noChangeShapeType="1"/>
            </p:cNvSpPr>
            <p:nvPr/>
          </p:nvSpPr>
          <p:spPr bwMode="auto">
            <a:xfrm>
              <a:off x="6010275" y="5303838"/>
              <a:ext cx="1214438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0" name="Line 27"/>
            <p:cNvSpPr>
              <a:spLocks noChangeShapeType="1"/>
            </p:cNvSpPr>
            <p:nvPr/>
          </p:nvSpPr>
          <p:spPr bwMode="auto">
            <a:xfrm>
              <a:off x="6010275" y="4960938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1" name="Line 28"/>
            <p:cNvSpPr>
              <a:spLocks noChangeShapeType="1"/>
            </p:cNvSpPr>
            <p:nvPr/>
          </p:nvSpPr>
          <p:spPr bwMode="auto">
            <a:xfrm>
              <a:off x="6680200" y="4960938"/>
              <a:ext cx="0" cy="3429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2" name="Line 29"/>
            <p:cNvSpPr>
              <a:spLocks noChangeShapeType="1"/>
            </p:cNvSpPr>
            <p:nvPr/>
          </p:nvSpPr>
          <p:spPr bwMode="auto">
            <a:xfrm>
              <a:off x="7224713" y="4960938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Rectangle 48"/>
            <p:cNvSpPr>
              <a:spLocks noChangeArrowheads="1"/>
            </p:cNvSpPr>
            <p:nvPr/>
          </p:nvSpPr>
          <p:spPr bwMode="auto">
            <a:xfrm>
              <a:off x="5794375" y="4754011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65950" y="513873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6707188" y="49593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801419" y="3426594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474519" y="4252094"/>
            <a:ext cx="803275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 flipV="1">
            <a:off x="5909494" y="3744094"/>
            <a:ext cx="0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9" name="Group 39"/>
          <p:cNvGrpSpPr>
            <a:grpSpLocks/>
          </p:cNvGrpSpPr>
          <p:nvPr/>
        </p:nvGrpSpPr>
        <p:grpSpPr bwMode="auto">
          <a:xfrm>
            <a:off x="5025256" y="3583756"/>
            <a:ext cx="757238" cy="71438"/>
            <a:chOff x="1701" y="709"/>
            <a:chExt cx="477" cy="45"/>
          </a:xfrm>
        </p:grpSpPr>
        <p:sp>
          <p:nvSpPr>
            <p:cNvPr id="80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350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/>
              <a:t>if (old = NULL) then return;</a:t>
            </a:r>
          </a:p>
          <a:p>
            <a:pPr marL="627062" lvl="2" indent="0" eaLnBrk="1" hangingPunct="1">
              <a:buNone/>
            </a:pPr>
            <a:r>
              <a:rPr lang="ko-KR" altLang="en-US" b="1" dirty="0"/>
              <a:t>        만약 노드 </a:t>
            </a:r>
            <a:r>
              <a:rPr lang="en-US" altLang="ko-KR" b="1" dirty="0"/>
              <a:t>pre</a:t>
            </a:r>
            <a:r>
              <a:rPr lang="ko-KR" altLang="en-US" b="1" dirty="0"/>
              <a:t>가 리스트의 마지막 노드였다면 </a:t>
            </a:r>
            <a:r>
              <a:rPr lang="en-US" altLang="ko-KR" b="1" dirty="0"/>
              <a:t>:</a:t>
            </a:r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r>
              <a:rPr lang="en-US" altLang="ko-KR" dirty="0">
                <a:latin typeface="맑은 고딕"/>
                <a:ea typeface="맑은 고딕"/>
              </a:rPr>
              <a:t>⇒</a:t>
            </a:r>
            <a:r>
              <a:rPr lang="en-US" altLang="ko-KR" dirty="0"/>
              <a:t> </a:t>
            </a:r>
            <a:r>
              <a:rPr lang="en-US" altLang="ko-KR" dirty="0" err="1"/>
              <a:t>pre.link</a:t>
            </a:r>
            <a:r>
              <a:rPr lang="ko-KR" altLang="en-US" dirty="0"/>
              <a:t>의 값은 </a:t>
            </a:r>
            <a:r>
              <a:rPr lang="en-US" altLang="ko-KR" dirty="0"/>
              <a:t>null</a:t>
            </a:r>
            <a:r>
              <a:rPr lang="ko-KR" altLang="en-US" dirty="0"/>
              <a:t>이므로 포인터 </a:t>
            </a:r>
            <a:r>
              <a:rPr lang="en-US" altLang="ko-KR" dirty="0"/>
              <a:t>old</a:t>
            </a:r>
            <a:r>
              <a:rPr lang="ko-KR" altLang="en-US" dirty="0"/>
              <a:t>의 값은 </a:t>
            </a:r>
            <a:r>
              <a:rPr lang="en-US" altLang="ko-KR" cap="small" dirty="0"/>
              <a:t>null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dirty="0"/>
              <a:t>결국 노드 </a:t>
            </a:r>
            <a:r>
              <a:rPr lang="en-US" altLang="ko-KR" dirty="0"/>
              <a:t>pre </a:t>
            </a:r>
            <a:r>
              <a:rPr lang="ko-KR" altLang="en-US" dirty="0"/>
              <a:t>다음에</a:t>
            </a:r>
            <a:r>
              <a:rPr lang="en-US" altLang="ko-KR" dirty="0"/>
              <a:t> </a:t>
            </a:r>
            <a:r>
              <a:rPr lang="ko-KR" altLang="en-US" dirty="0"/>
              <a:t>삭제할 노드가 없다는 의미이므로 삭제연산을 수행하지 못하고 반환</a:t>
            </a:r>
            <a:r>
              <a:rPr lang="en-US" altLang="ko-KR" dirty="0"/>
              <a:t>(return). </a:t>
            </a:r>
          </a:p>
          <a:p>
            <a:pPr marL="627062" lvl="2" indent="0" eaLnBrk="1" hangingPunct="1">
              <a:buNone/>
            </a:pPr>
            <a:endParaRPr lang="en-US" altLang="ko-KR" b="1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549275" y="1844675"/>
            <a:ext cx="8461375" cy="2736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6081713" y="3105150"/>
            <a:ext cx="1430337" cy="536575"/>
            <a:chOff x="6081713" y="3127375"/>
            <a:chExt cx="1430337" cy="536575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6969125" y="3330575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6297613" y="33210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6297613" y="33210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6297613" y="36639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6297613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6967538" y="33210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28"/>
            <p:cNvSpPr>
              <a:spLocks noChangeShapeType="1"/>
            </p:cNvSpPr>
            <p:nvPr/>
          </p:nvSpPr>
          <p:spPr bwMode="auto">
            <a:xfrm>
              <a:off x="7512050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Rectangle 48"/>
            <p:cNvSpPr>
              <a:spLocks noChangeArrowheads="1"/>
            </p:cNvSpPr>
            <p:nvPr/>
          </p:nvSpPr>
          <p:spPr bwMode="auto">
            <a:xfrm>
              <a:off x="6081713" y="3127375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7529513" y="3995738"/>
            <a:ext cx="533400" cy="325437"/>
          </a:xfrm>
          <a:prstGeom prst="rect">
            <a:avLst/>
          </a:prstGeom>
          <a:solidFill>
            <a:srgbClr val="CCCCFF"/>
          </a:solidFill>
          <a:ln w="9525">
            <a:solidFill>
              <a:srgbClr val="CC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1800" b="1" i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null </a:t>
            </a: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6918325" y="3313113"/>
            <a:ext cx="5937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 cap="small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</a:p>
        </p:txBody>
      </p:sp>
      <p:grpSp>
        <p:nvGrpSpPr>
          <p:cNvPr id="18" name="Group 35"/>
          <p:cNvGrpSpPr>
            <a:grpSpLocks/>
          </p:cNvGrpSpPr>
          <p:nvPr/>
        </p:nvGrpSpPr>
        <p:grpSpPr bwMode="auto">
          <a:xfrm>
            <a:off x="3835400" y="3479800"/>
            <a:ext cx="757238" cy="71438"/>
            <a:chOff x="1701" y="709"/>
            <a:chExt cx="477" cy="45"/>
          </a:xfrm>
        </p:grpSpPr>
        <p:sp>
          <p:nvSpPr>
            <p:cNvPr id="19" name="Line 3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Oval 3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Group 38"/>
          <p:cNvGrpSpPr>
            <a:grpSpLocks/>
          </p:cNvGrpSpPr>
          <p:nvPr/>
        </p:nvGrpSpPr>
        <p:grpSpPr bwMode="auto">
          <a:xfrm>
            <a:off x="5529263" y="3479800"/>
            <a:ext cx="757237" cy="71438"/>
            <a:chOff x="1701" y="709"/>
            <a:chExt cx="477" cy="45"/>
          </a:xfrm>
        </p:grpSpPr>
        <p:sp>
          <p:nvSpPr>
            <p:cNvPr id="22" name="Line 39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Oval 40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1"/>
          <p:cNvGrpSpPr>
            <a:grpSpLocks/>
          </p:cNvGrpSpPr>
          <p:nvPr/>
        </p:nvGrpSpPr>
        <p:grpSpPr bwMode="auto">
          <a:xfrm>
            <a:off x="2771775" y="3106738"/>
            <a:ext cx="1355725" cy="534987"/>
            <a:chOff x="2771775" y="3128963"/>
            <a:chExt cx="1355725" cy="534987"/>
          </a:xfrm>
        </p:grpSpPr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3533775" y="3321050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2913063" y="33210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2913063" y="332105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2913063" y="366395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2913063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3582988" y="33210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4127500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Rectangle 42"/>
            <p:cNvSpPr>
              <a:spLocks noChangeArrowheads="1"/>
            </p:cNvSpPr>
            <p:nvPr/>
          </p:nvSpPr>
          <p:spPr bwMode="auto">
            <a:xfrm>
              <a:off x="2771775" y="312896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3611563" y="332898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4" name="그룹 31"/>
          <p:cNvGrpSpPr>
            <a:grpSpLocks/>
          </p:cNvGrpSpPr>
          <p:nvPr/>
        </p:nvGrpSpPr>
        <p:grpSpPr bwMode="auto">
          <a:xfrm>
            <a:off x="4354513" y="3100388"/>
            <a:ext cx="1447800" cy="541337"/>
            <a:chOff x="4354513" y="3122613"/>
            <a:chExt cx="1447800" cy="541337"/>
          </a:xfrm>
        </p:grpSpPr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4587875" y="332105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Line 17"/>
            <p:cNvSpPr>
              <a:spLocks noChangeShapeType="1"/>
            </p:cNvSpPr>
            <p:nvPr/>
          </p:nvSpPr>
          <p:spPr bwMode="auto">
            <a:xfrm>
              <a:off x="4587875" y="332105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4587875" y="366395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19"/>
            <p:cNvSpPr>
              <a:spLocks noChangeShapeType="1"/>
            </p:cNvSpPr>
            <p:nvPr/>
          </p:nvSpPr>
          <p:spPr bwMode="auto">
            <a:xfrm>
              <a:off x="4587875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0"/>
            <p:cNvSpPr>
              <a:spLocks noChangeShapeType="1"/>
            </p:cNvSpPr>
            <p:nvPr/>
          </p:nvSpPr>
          <p:spPr bwMode="auto">
            <a:xfrm>
              <a:off x="5257800" y="332105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5802313" y="332105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Rectangle 44"/>
            <p:cNvSpPr>
              <a:spLocks noChangeArrowheads="1"/>
            </p:cNvSpPr>
            <p:nvPr/>
          </p:nvSpPr>
          <p:spPr bwMode="auto">
            <a:xfrm>
              <a:off x="4354513" y="312261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Rectangle 45"/>
            <p:cNvSpPr>
              <a:spLocks noChangeArrowheads="1"/>
            </p:cNvSpPr>
            <p:nvPr/>
          </p:nvSpPr>
          <p:spPr bwMode="auto">
            <a:xfrm>
              <a:off x="5270500" y="33226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43" name="그룹 40"/>
          <p:cNvGrpSpPr>
            <a:grpSpLocks/>
          </p:cNvGrpSpPr>
          <p:nvPr/>
        </p:nvGrpSpPr>
        <p:grpSpPr bwMode="auto">
          <a:xfrm>
            <a:off x="1042988" y="3300413"/>
            <a:ext cx="827087" cy="361950"/>
            <a:chOff x="1042988" y="3322638"/>
            <a:chExt cx="827087" cy="361950"/>
          </a:xfrm>
        </p:grpSpPr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1042988" y="3341688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1325563" y="33226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1325563" y="36655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1325563" y="33226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1870075" y="33226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Oval 41"/>
            <p:cNvSpPr>
              <a:spLocks noChangeArrowheads="1"/>
            </p:cNvSpPr>
            <p:nvPr/>
          </p:nvSpPr>
          <p:spPr bwMode="auto">
            <a:xfrm>
              <a:off x="1558925" y="350202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Rectangle 46"/>
            <p:cNvSpPr>
              <a:spLocks noChangeArrowheads="1"/>
            </p:cNvSpPr>
            <p:nvPr/>
          </p:nvSpPr>
          <p:spPr bwMode="auto">
            <a:xfrm>
              <a:off x="1338263" y="33226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1" name="Line 47"/>
          <p:cNvSpPr>
            <a:spLocks noChangeShapeType="1"/>
          </p:cNvSpPr>
          <p:nvPr/>
        </p:nvSpPr>
        <p:spPr bwMode="auto">
          <a:xfrm>
            <a:off x="1628775" y="3513138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52" name="Group 49"/>
          <p:cNvGrpSpPr>
            <a:grpSpLocks/>
          </p:cNvGrpSpPr>
          <p:nvPr/>
        </p:nvGrpSpPr>
        <p:grpSpPr bwMode="auto">
          <a:xfrm>
            <a:off x="5508625" y="3656013"/>
            <a:ext cx="1079500" cy="709612"/>
            <a:chOff x="2291" y="2167"/>
            <a:chExt cx="680" cy="447"/>
          </a:xfrm>
        </p:grpSpPr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291" y="2398"/>
              <a:ext cx="3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2628" y="2378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52"/>
            <p:cNvSpPr>
              <a:spLocks noChangeShapeType="1"/>
            </p:cNvSpPr>
            <p:nvPr/>
          </p:nvSpPr>
          <p:spPr bwMode="auto">
            <a:xfrm>
              <a:off x="2628" y="2594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2628" y="237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>
              <a:off x="2971" y="2378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2639" y="2468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790" y="2423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 flipV="1">
              <a:off x="2814" y="2167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1" name="그룹 58"/>
          <p:cNvGrpSpPr>
            <a:grpSpLocks/>
          </p:cNvGrpSpPr>
          <p:nvPr/>
        </p:nvGrpSpPr>
        <p:grpSpPr bwMode="auto">
          <a:xfrm>
            <a:off x="6981825" y="3983038"/>
            <a:ext cx="1079500" cy="374650"/>
            <a:chOff x="6981825" y="4005263"/>
            <a:chExt cx="1079500" cy="374650"/>
          </a:xfrm>
        </p:grpSpPr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6981825" y="4037013"/>
              <a:ext cx="47625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</a:t>
              </a:r>
            </a:p>
          </p:txBody>
        </p:sp>
        <p:sp>
          <p:nvSpPr>
            <p:cNvPr id="63" name="Line 59"/>
            <p:cNvSpPr>
              <a:spLocks noChangeShapeType="1"/>
            </p:cNvSpPr>
            <p:nvPr/>
          </p:nvSpPr>
          <p:spPr bwMode="auto">
            <a:xfrm>
              <a:off x="7516813" y="400526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60"/>
            <p:cNvSpPr>
              <a:spLocks noChangeShapeType="1"/>
            </p:cNvSpPr>
            <p:nvPr/>
          </p:nvSpPr>
          <p:spPr bwMode="auto">
            <a:xfrm>
              <a:off x="7516813" y="434816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>
              <a:off x="7516813" y="40052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>
              <a:off x="8061325" y="40052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</p:grpSp>
      <p:sp>
        <p:nvSpPr>
          <p:cNvPr id="67" name="직사각형 64"/>
          <p:cNvSpPr>
            <a:spLocks noChangeArrowheads="1"/>
          </p:cNvSpPr>
          <p:nvPr/>
        </p:nvSpPr>
        <p:spPr bwMode="auto">
          <a:xfrm>
            <a:off x="1408113" y="1916113"/>
            <a:ext cx="59928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257300" indent="-3429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2" eaLnBrk="1" hangingPunct="1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가리키는 노드가 마지막 노드인 경우에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2" eaLnBrk="1" hangingPunct="1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②-ⓐ  </a:t>
            </a:r>
            <a:r>
              <a:rPr lang="en-US" altLang="ko-KR" sz="160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old ← </a:t>
            </a:r>
            <a:r>
              <a:rPr lang="en-US" altLang="ko-KR" sz="1600" dirty="0" err="1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pre.link</a:t>
            </a:r>
            <a:r>
              <a:rPr lang="en-US" altLang="ko-KR" sz="160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60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수행한 상태 </a:t>
            </a:r>
            <a:r>
              <a:rPr lang="en-US" altLang="ko-KR" sz="160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0292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연결 자료구조</a:t>
            </a:r>
            <a:r>
              <a:rPr lang="en-US" altLang="ko-KR" baseline="30000" dirty="0"/>
              <a:t>Linked Data Structure</a:t>
            </a:r>
            <a:r>
              <a:rPr lang="en-US" altLang="ko-KR" dirty="0"/>
              <a:t> </a:t>
            </a:r>
          </a:p>
          <a:p>
            <a:pPr lvl="1" eaLnBrk="1" hangingPunct="1"/>
            <a:r>
              <a:rPr lang="ko-KR" altLang="en-US" dirty="0"/>
              <a:t>자료의 논리적인 순서와 물리적인 </a:t>
            </a:r>
            <a:r>
              <a:rPr lang="ko-KR" altLang="en-US"/>
              <a:t>순서가 불일치</a:t>
            </a:r>
            <a:endParaRPr lang="ko-KR" altLang="en-US" dirty="0"/>
          </a:p>
          <a:p>
            <a:pPr lvl="2" eaLnBrk="1" hangingPunct="1"/>
            <a:r>
              <a:rPr lang="ko-KR" altLang="en-US" dirty="0"/>
              <a:t>각 원소에 저장되어 있는 다음 원소의 </a:t>
            </a:r>
            <a:r>
              <a:rPr lang="ko-KR" altLang="en-US" u="sng" dirty="0"/>
              <a:t>주소에 의해</a:t>
            </a:r>
            <a:r>
              <a:rPr lang="ko-KR" altLang="en-US" dirty="0"/>
              <a:t> 순서가 연결되는 방식</a:t>
            </a:r>
          </a:p>
          <a:p>
            <a:pPr lvl="3" eaLnBrk="1" hangingPunct="1"/>
            <a:r>
              <a:rPr lang="ko-KR" altLang="en-US" b="1" dirty="0"/>
              <a:t>물리적인 순서를 맞추기 위한 오버헤드가 발생하지 않음</a:t>
            </a:r>
            <a:r>
              <a:rPr lang="en-US" altLang="ko-KR" b="1" dirty="0"/>
              <a:t> </a:t>
            </a:r>
          </a:p>
          <a:p>
            <a:pPr lvl="2" eaLnBrk="1" hangingPunct="1">
              <a:spcBef>
                <a:spcPct val="50000"/>
              </a:spcBef>
            </a:pPr>
            <a:r>
              <a:rPr lang="ko-KR" altLang="en-US" dirty="0"/>
              <a:t>여러 개의 작은 공간을 연결하여 하나의 전체 자료구조를 표현</a:t>
            </a:r>
          </a:p>
          <a:p>
            <a:pPr lvl="3" eaLnBrk="1" hangingPunct="1"/>
            <a:r>
              <a:rPr lang="ko-KR" altLang="en-US" b="1" dirty="0"/>
              <a:t>크기 변경이 유연하고 더 효율적으로 메모리를 사용 </a:t>
            </a:r>
          </a:p>
          <a:p>
            <a:pPr lvl="1" eaLnBrk="1" hangingPunct="1"/>
            <a:r>
              <a:rPr lang="ko-KR" altLang="en-US" dirty="0"/>
              <a:t>연결 리스트</a:t>
            </a:r>
          </a:p>
          <a:p>
            <a:pPr lvl="2" eaLnBrk="1" hangingPunct="1"/>
            <a:r>
              <a:rPr lang="ko-KR" altLang="en-US"/>
              <a:t>리스트의 </a:t>
            </a:r>
            <a:r>
              <a:rPr lang="ko-KR" altLang="en-US" dirty="0"/>
              <a:t>연결 </a:t>
            </a:r>
            <a:r>
              <a:rPr lang="ko-KR" altLang="en-US"/>
              <a:t>자료구조로 표현</a:t>
            </a:r>
            <a:endParaRPr lang="ko-KR" altLang="en-US" dirty="0"/>
          </a:p>
          <a:p>
            <a:pPr lvl="2" eaLnBrk="1" hangingPunct="1"/>
            <a:r>
              <a:rPr lang="ko-KR" altLang="en-US" dirty="0"/>
              <a:t>연결하는 방식에 따라 단순 연결 리스트와 원형 연결 리스트</a:t>
            </a:r>
            <a:r>
              <a:rPr lang="en-US" altLang="ko-KR" dirty="0"/>
              <a:t>, </a:t>
            </a:r>
            <a:r>
              <a:rPr lang="ko-KR" altLang="en-US" dirty="0"/>
              <a:t>이중 연결 </a:t>
            </a:r>
            <a:br>
              <a:rPr lang="en-US" altLang="ko-KR" dirty="0"/>
            </a:b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이중 원형 연결 리스트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4728899"/>
            <a:ext cx="7076338" cy="191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88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➋- c </a:t>
            </a:r>
            <a:r>
              <a:rPr lang="en-US" altLang="ko-KR" dirty="0" err="1"/>
              <a:t>pre.link</a:t>
            </a:r>
            <a:r>
              <a:rPr lang="en-US" altLang="ko-KR" dirty="0"/>
              <a:t> ← </a:t>
            </a:r>
            <a:r>
              <a:rPr lang="en-US" altLang="ko-KR" dirty="0" err="1"/>
              <a:t>old.link</a:t>
            </a:r>
            <a:r>
              <a:rPr lang="en-US" altLang="ko-KR" dirty="0"/>
              <a:t>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  ➋- d </a:t>
            </a:r>
            <a:r>
              <a:rPr lang="en-US" altLang="ko-KR" dirty="0" err="1"/>
              <a:t>returnNode</a:t>
            </a:r>
            <a:r>
              <a:rPr lang="en-US" altLang="ko-KR" dirty="0"/>
              <a:t>(old);</a:t>
            </a:r>
          </a:p>
          <a:p>
            <a:pPr marL="627062" lvl="2" indent="0" eaLnBrk="1" hangingPunct="1">
              <a:buNone/>
            </a:pPr>
            <a:r>
              <a:rPr lang="ko-KR" altLang="en-US" kern="0" dirty="0">
                <a:solidFill>
                  <a:srgbClr val="000000"/>
                </a:solidFill>
              </a:rPr>
              <a:t>         삭제한 노드 </a:t>
            </a:r>
            <a:r>
              <a:rPr lang="en-US" altLang="ko-KR" kern="0" dirty="0">
                <a:solidFill>
                  <a:srgbClr val="000000"/>
                </a:solidFill>
              </a:rPr>
              <a:t>old</a:t>
            </a:r>
            <a:r>
              <a:rPr lang="ko-KR" altLang="en-US" kern="0" dirty="0">
                <a:solidFill>
                  <a:srgbClr val="000000"/>
                </a:solidFill>
              </a:rPr>
              <a:t>의 메모리를 반환</a:t>
            </a:r>
            <a:r>
              <a:rPr lang="ko-KR" altLang="en-US" sz="2000" kern="0" dirty="0">
                <a:solidFill>
                  <a:srgbClr val="000000"/>
                </a:solidFill>
              </a:rPr>
              <a:t> 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576263" y="1530350"/>
            <a:ext cx="8459787" cy="1898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965700" y="1730375"/>
            <a:ext cx="59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302125" y="1730375"/>
            <a:ext cx="622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3549650" y="2235200"/>
            <a:ext cx="757238" cy="71437"/>
            <a:chOff x="1701" y="709"/>
            <a:chExt cx="477" cy="45"/>
          </a:xfrm>
        </p:grpSpPr>
        <p:sp>
          <p:nvSpPr>
            <p:cNvPr id="10" name="Line 3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Oval 3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9"/>
          <p:cNvGrpSpPr>
            <a:grpSpLocks/>
          </p:cNvGrpSpPr>
          <p:nvPr/>
        </p:nvGrpSpPr>
        <p:grpSpPr bwMode="auto">
          <a:xfrm>
            <a:off x="2486025" y="1862137"/>
            <a:ext cx="1355725" cy="534988"/>
            <a:chOff x="2486025" y="2320478"/>
            <a:chExt cx="1355725" cy="534988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248025" y="2512566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627313" y="251256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2627313" y="2512566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2627313" y="2855466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2627313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3297238" y="251256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3841750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2486025" y="2320478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3325813" y="252050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19"/>
          <p:cNvGrpSpPr>
            <a:grpSpLocks/>
          </p:cNvGrpSpPr>
          <p:nvPr/>
        </p:nvGrpSpPr>
        <p:grpSpPr bwMode="auto">
          <a:xfrm>
            <a:off x="4068763" y="1855787"/>
            <a:ext cx="1457325" cy="541338"/>
            <a:chOff x="4068763" y="2314128"/>
            <a:chExt cx="1457325" cy="541338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978400" y="2515741"/>
              <a:ext cx="547688" cy="32702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4302125" y="251256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4302125" y="2512566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4302125" y="2855466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4302125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>
              <a:off x="4972050" y="251256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5516563" y="251256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4068763" y="2314128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31" name="그룹 28"/>
          <p:cNvGrpSpPr>
            <a:grpSpLocks/>
          </p:cNvGrpSpPr>
          <p:nvPr/>
        </p:nvGrpSpPr>
        <p:grpSpPr bwMode="auto">
          <a:xfrm>
            <a:off x="757238" y="2055812"/>
            <a:ext cx="827087" cy="361950"/>
            <a:chOff x="757238" y="2514153"/>
            <a:chExt cx="827087" cy="361950"/>
          </a:xfrm>
        </p:grpSpPr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757238" y="2533203"/>
              <a:ext cx="1905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1039813" y="251415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1039813" y="285705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1039813" y="251415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1584325" y="251415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Oval 38"/>
            <p:cNvSpPr>
              <a:spLocks noChangeArrowheads="1"/>
            </p:cNvSpPr>
            <p:nvPr/>
          </p:nvSpPr>
          <p:spPr bwMode="auto">
            <a:xfrm>
              <a:off x="1273175" y="2693541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>
              <a:off x="1052513" y="251415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39" name="Line 43"/>
          <p:cNvSpPr>
            <a:spLocks noChangeShapeType="1"/>
          </p:cNvSpPr>
          <p:nvPr/>
        </p:nvSpPr>
        <p:spPr bwMode="auto">
          <a:xfrm>
            <a:off x="1343025" y="2268537"/>
            <a:ext cx="12874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3638550" y="2403475"/>
            <a:ext cx="1079500" cy="709612"/>
            <a:chOff x="2291" y="2167"/>
            <a:chExt cx="680" cy="447"/>
          </a:xfrm>
        </p:grpSpPr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2291" y="2398"/>
              <a:ext cx="3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>
              <a:off x="2628" y="2378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>
              <a:off x="2628" y="2594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>
              <a:off x="2628" y="237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2971" y="2378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Rectangle 51"/>
            <p:cNvSpPr>
              <a:spLocks noChangeArrowheads="1"/>
            </p:cNvSpPr>
            <p:nvPr/>
          </p:nvSpPr>
          <p:spPr bwMode="auto">
            <a:xfrm>
              <a:off x="2639" y="2468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2790" y="2423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Line 53"/>
            <p:cNvSpPr>
              <a:spLocks noChangeShapeType="1"/>
            </p:cNvSpPr>
            <p:nvPr/>
          </p:nvSpPr>
          <p:spPr bwMode="auto">
            <a:xfrm flipV="1">
              <a:off x="2814" y="2167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9" name="그룹 46"/>
          <p:cNvGrpSpPr>
            <a:grpSpLocks/>
          </p:cNvGrpSpPr>
          <p:nvPr/>
        </p:nvGrpSpPr>
        <p:grpSpPr bwMode="auto">
          <a:xfrm>
            <a:off x="7583488" y="1857375"/>
            <a:ext cx="1328737" cy="536575"/>
            <a:chOff x="7583488" y="2315716"/>
            <a:chExt cx="1328737" cy="536575"/>
          </a:xfrm>
        </p:grpSpPr>
        <p:sp>
          <p:nvSpPr>
            <p:cNvPr id="50" name="Rectangle 62"/>
            <p:cNvSpPr>
              <a:spLocks noChangeArrowheads="1"/>
            </p:cNvSpPr>
            <p:nvPr/>
          </p:nvSpPr>
          <p:spPr bwMode="auto">
            <a:xfrm>
              <a:off x="8318500" y="2509391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cap="small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sp>
          <p:nvSpPr>
            <p:cNvPr id="51" name="Rectangle 63"/>
            <p:cNvSpPr>
              <a:spLocks noChangeArrowheads="1"/>
            </p:cNvSpPr>
            <p:nvPr/>
          </p:nvSpPr>
          <p:spPr bwMode="auto">
            <a:xfrm>
              <a:off x="7697788" y="2509391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Line 64"/>
            <p:cNvSpPr>
              <a:spLocks noChangeShapeType="1"/>
            </p:cNvSpPr>
            <p:nvPr/>
          </p:nvSpPr>
          <p:spPr bwMode="auto">
            <a:xfrm>
              <a:off x="7697788" y="2509391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65"/>
            <p:cNvSpPr>
              <a:spLocks noChangeShapeType="1"/>
            </p:cNvSpPr>
            <p:nvPr/>
          </p:nvSpPr>
          <p:spPr bwMode="auto">
            <a:xfrm>
              <a:off x="7697788" y="2852291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66"/>
            <p:cNvSpPr>
              <a:spLocks noChangeShapeType="1"/>
            </p:cNvSpPr>
            <p:nvPr/>
          </p:nvSpPr>
          <p:spPr bwMode="auto">
            <a:xfrm>
              <a:off x="7697788" y="250939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67"/>
            <p:cNvSpPr>
              <a:spLocks noChangeShapeType="1"/>
            </p:cNvSpPr>
            <p:nvPr/>
          </p:nvSpPr>
          <p:spPr bwMode="auto">
            <a:xfrm>
              <a:off x="8367713" y="2509391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Line 68"/>
            <p:cNvSpPr>
              <a:spLocks noChangeShapeType="1"/>
            </p:cNvSpPr>
            <p:nvPr/>
          </p:nvSpPr>
          <p:spPr bwMode="auto">
            <a:xfrm>
              <a:off x="8912225" y="250939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Rectangle 69"/>
            <p:cNvSpPr>
              <a:spLocks noChangeArrowheads="1"/>
            </p:cNvSpPr>
            <p:nvPr/>
          </p:nvSpPr>
          <p:spPr bwMode="auto">
            <a:xfrm>
              <a:off x="7583488" y="2315716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58" name="Oval 70"/>
          <p:cNvSpPr>
            <a:spLocks noChangeArrowheads="1"/>
          </p:cNvSpPr>
          <p:nvPr/>
        </p:nvSpPr>
        <p:spPr bwMode="auto">
          <a:xfrm>
            <a:off x="5237163" y="2251075"/>
            <a:ext cx="71437" cy="71437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6"/>
          <p:cNvGrpSpPr>
            <a:grpSpLocks/>
          </p:cNvGrpSpPr>
          <p:nvPr/>
        </p:nvGrpSpPr>
        <p:grpSpPr bwMode="auto">
          <a:xfrm>
            <a:off x="5294313" y="1860550"/>
            <a:ext cx="2416175" cy="1254125"/>
            <a:chOff x="5294313" y="2318891"/>
            <a:chExt cx="2416175" cy="1254125"/>
          </a:xfrm>
        </p:grpSpPr>
        <p:sp>
          <p:nvSpPr>
            <p:cNvPr id="60" name="Line 61"/>
            <p:cNvSpPr>
              <a:spLocks noChangeShapeType="1"/>
            </p:cNvSpPr>
            <p:nvPr/>
          </p:nvSpPr>
          <p:spPr bwMode="auto">
            <a:xfrm flipV="1">
              <a:off x="6124575" y="2863403"/>
              <a:ext cx="0" cy="4064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1" name="그룹 58"/>
            <p:cNvGrpSpPr>
              <a:grpSpLocks/>
            </p:cNvGrpSpPr>
            <p:nvPr/>
          </p:nvGrpSpPr>
          <p:grpSpPr bwMode="auto">
            <a:xfrm>
              <a:off x="5294313" y="2318891"/>
              <a:ext cx="2416175" cy="1254125"/>
              <a:chOff x="5294313" y="2318891"/>
              <a:chExt cx="2416175" cy="1254125"/>
            </a:xfrm>
          </p:grpSpPr>
          <p:grpSp>
            <p:nvGrpSpPr>
              <p:cNvPr id="62" name="그룹 59"/>
              <p:cNvGrpSpPr>
                <a:grpSpLocks/>
              </p:cNvGrpSpPr>
              <p:nvPr/>
            </p:nvGrpSpPr>
            <p:grpSpPr bwMode="auto">
              <a:xfrm>
                <a:off x="5294313" y="3198366"/>
                <a:ext cx="1079500" cy="374650"/>
                <a:chOff x="5294313" y="3198366"/>
                <a:chExt cx="1079500" cy="374650"/>
              </a:xfrm>
            </p:grpSpPr>
            <p:sp>
              <p:nvSpPr>
                <p:cNvPr id="75" name="Rectangle 54"/>
                <p:cNvSpPr>
                  <a:spLocks noChangeArrowheads="1"/>
                </p:cNvSpPr>
                <p:nvPr/>
              </p:nvSpPr>
              <p:spPr bwMode="auto">
                <a:xfrm>
                  <a:off x="5294313" y="3230116"/>
                  <a:ext cx="476250" cy="342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algn="r" eaLnBrk="1" hangingPunct="1"/>
                  <a:r>
                    <a:rPr lang="en-US" altLang="ko-KR" sz="1600" b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old</a:t>
                  </a:r>
                </a:p>
              </p:txBody>
            </p:sp>
            <p:sp>
              <p:nvSpPr>
                <p:cNvPr id="76" name="Line 55"/>
                <p:cNvSpPr>
                  <a:spLocks noChangeShapeType="1"/>
                </p:cNvSpPr>
                <p:nvPr/>
              </p:nvSpPr>
              <p:spPr bwMode="auto">
                <a:xfrm>
                  <a:off x="5829300" y="3198366"/>
                  <a:ext cx="54451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Line 56"/>
                <p:cNvSpPr>
                  <a:spLocks noChangeShapeType="1"/>
                </p:cNvSpPr>
                <p:nvPr/>
              </p:nvSpPr>
              <p:spPr bwMode="auto">
                <a:xfrm>
                  <a:off x="5829300" y="3541266"/>
                  <a:ext cx="544513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Line 57"/>
                <p:cNvSpPr>
                  <a:spLocks noChangeShapeType="1"/>
                </p:cNvSpPr>
                <p:nvPr/>
              </p:nvSpPr>
              <p:spPr bwMode="auto">
                <a:xfrm>
                  <a:off x="5829300" y="3198366"/>
                  <a:ext cx="0" cy="3429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Line 58"/>
                <p:cNvSpPr>
                  <a:spLocks noChangeShapeType="1"/>
                </p:cNvSpPr>
                <p:nvPr/>
              </p:nvSpPr>
              <p:spPr bwMode="auto">
                <a:xfrm>
                  <a:off x="6373813" y="3198366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Rectangle 59"/>
                <p:cNvSpPr>
                  <a:spLocks noChangeArrowheads="1"/>
                </p:cNvSpPr>
                <p:nvPr/>
              </p:nvSpPr>
              <p:spPr bwMode="auto">
                <a:xfrm>
                  <a:off x="5846763" y="3341241"/>
                  <a:ext cx="514350" cy="166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400" b="1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300</a:t>
                  </a:r>
                </a:p>
              </p:txBody>
            </p:sp>
            <p:sp>
              <p:nvSpPr>
                <p:cNvPr id="81" name="Oval 60"/>
                <p:cNvSpPr>
                  <a:spLocks noChangeArrowheads="1"/>
                </p:cNvSpPr>
                <p:nvPr/>
              </p:nvSpPr>
              <p:spPr bwMode="auto">
                <a:xfrm>
                  <a:off x="6086475" y="3269803"/>
                  <a:ext cx="71438" cy="71438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63" name="그룹 60"/>
              <p:cNvGrpSpPr>
                <a:grpSpLocks/>
              </p:cNvGrpSpPr>
              <p:nvPr/>
            </p:nvGrpSpPr>
            <p:grpSpPr bwMode="auto">
              <a:xfrm>
                <a:off x="5795963" y="2318891"/>
                <a:ext cx="1914525" cy="536575"/>
                <a:chOff x="5795963" y="2318891"/>
                <a:chExt cx="1914525" cy="536575"/>
              </a:xfrm>
            </p:grpSpPr>
            <p:sp>
              <p:nvSpPr>
                <p:cNvPr id="64" name="Rectangle 6"/>
                <p:cNvSpPr>
                  <a:spLocks noChangeArrowheads="1"/>
                </p:cNvSpPr>
                <p:nvPr/>
              </p:nvSpPr>
              <p:spPr bwMode="auto">
                <a:xfrm>
                  <a:off x="6702425" y="2514153"/>
                  <a:ext cx="533400" cy="325438"/>
                </a:xfrm>
                <a:prstGeom prst="rect">
                  <a:avLst/>
                </a:prstGeom>
                <a:solidFill>
                  <a:srgbClr val="CCCCFF"/>
                </a:solidFill>
                <a:ln w="9525">
                  <a:solidFill>
                    <a:srgbClr val="CC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Rectangle 23"/>
                <p:cNvSpPr>
                  <a:spLocks noChangeArrowheads="1"/>
                </p:cNvSpPr>
                <p:nvPr/>
              </p:nvSpPr>
              <p:spPr bwMode="auto">
                <a:xfrm>
                  <a:off x="6011863" y="2512566"/>
                  <a:ext cx="669925" cy="342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en-US" altLang="ko-KR" sz="1800" b="1">
                    <a:solidFill>
                      <a:schemeClr val="bg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6" name="Line 24"/>
                <p:cNvSpPr>
                  <a:spLocks noChangeShapeType="1"/>
                </p:cNvSpPr>
                <p:nvPr/>
              </p:nvSpPr>
              <p:spPr bwMode="auto">
                <a:xfrm>
                  <a:off x="6011863" y="2512566"/>
                  <a:ext cx="1214437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7" name="Line 25"/>
                <p:cNvSpPr>
                  <a:spLocks noChangeShapeType="1"/>
                </p:cNvSpPr>
                <p:nvPr/>
              </p:nvSpPr>
              <p:spPr bwMode="auto">
                <a:xfrm>
                  <a:off x="6011863" y="2855466"/>
                  <a:ext cx="1214437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Line 26"/>
                <p:cNvSpPr>
                  <a:spLocks noChangeShapeType="1"/>
                </p:cNvSpPr>
                <p:nvPr/>
              </p:nvSpPr>
              <p:spPr bwMode="auto">
                <a:xfrm>
                  <a:off x="6011863" y="2512566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9" name="Line 27"/>
                <p:cNvSpPr>
                  <a:spLocks noChangeShapeType="1"/>
                </p:cNvSpPr>
                <p:nvPr/>
              </p:nvSpPr>
              <p:spPr bwMode="auto">
                <a:xfrm>
                  <a:off x="6681788" y="2512566"/>
                  <a:ext cx="0" cy="3429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0" name="Line 28"/>
                <p:cNvSpPr>
                  <a:spLocks noChangeShapeType="1"/>
                </p:cNvSpPr>
                <p:nvPr/>
              </p:nvSpPr>
              <p:spPr bwMode="auto">
                <a:xfrm>
                  <a:off x="7226300" y="2512566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1" name="Rectangle 44"/>
                <p:cNvSpPr>
                  <a:spLocks noChangeArrowheads="1"/>
                </p:cNvSpPr>
                <p:nvPr/>
              </p:nvSpPr>
              <p:spPr bwMode="auto">
                <a:xfrm>
                  <a:off x="5795963" y="2318891"/>
                  <a:ext cx="874712" cy="166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400" b="1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300</a:t>
                  </a:r>
                  <a:r>
                    <a:rPr lang="ko-KR" altLang="en-US" sz="1400" b="1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번지</a:t>
                  </a:r>
                </a:p>
              </p:txBody>
            </p:sp>
            <p:sp>
              <p:nvSpPr>
                <p:cNvPr id="72" name="Line 71"/>
                <p:cNvSpPr>
                  <a:spLocks noChangeShapeType="1"/>
                </p:cNvSpPr>
                <p:nvPr/>
              </p:nvSpPr>
              <p:spPr bwMode="auto">
                <a:xfrm>
                  <a:off x="7026275" y="2747516"/>
                  <a:ext cx="684213" cy="0"/>
                </a:xfrm>
                <a:prstGeom prst="line">
                  <a:avLst/>
                </a:prstGeom>
                <a:noFill/>
                <a:ln w="9525">
                  <a:solidFill>
                    <a:srgbClr val="4D4D4D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Oval 72"/>
                <p:cNvSpPr>
                  <a:spLocks noChangeArrowheads="1"/>
                </p:cNvSpPr>
                <p:nvPr/>
              </p:nvSpPr>
              <p:spPr bwMode="auto">
                <a:xfrm>
                  <a:off x="6953250" y="2706241"/>
                  <a:ext cx="71438" cy="71437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6704013" y="2536378"/>
                  <a:ext cx="514350" cy="1666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0000C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맑은 고딕" pitchFamily="50" charset="-127"/>
                      <a:ea typeface="맑은 고딕" pitchFamily="50" charset="-127"/>
                    </a:rPr>
                    <a:t>400</a:t>
                  </a:r>
                </a:p>
              </p:txBody>
            </p:sp>
          </p:grpSp>
        </p:grpSp>
      </p:grpSp>
      <p:sp>
        <p:nvSpPr>
          <p:cNvPr id="82" name="Rectangle 74"/>
          <p:cNvSpPr>
            <a:spLocks noChangeArrowheads="1"/>
          </p:cNvSpPr>
          <p:nvPr/>
        </p:nvSpPr>
        <p:spPr bwMode="auto">
          <a:xfrm>
            <a:off x="4875213" y="2047875"/>
            <a:ext cx="6064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400</a:t>
            </a:r>
          </a:p>
        </p:txBody>
      </p:sp>
      <p:grpSp>
        <p:nvGrpSpPr>
          <p:cNvPr id="83" name="Group 75"/>
          <p:cNvGrpSpPr>
            <a:grpSpLocks/>
          </p:cNvGrpSpPr>
          <p:nvPr/>
        </p:nvGrpSpPr>
        <p:grpSpPr bwMode="auto">
          <a:xfrm>
            <a:off x="5305425" y="1760537"/>
            <a:ext cx="2376488" cy="503238"/>
            <a:chOff x="657" y="2750"/>
            <a:chExt cx="1497" cy="317"/>
          </a:xfrm>
        </p:grpSpPr>
        <p:sp>
          <p:nvSpPr>
            <p:cNvPr id="84" name="Line 76"/>
            <p:cNvSpPr>
              <a:spLocks noChangeShapeType="1"/>
            </p:cNvSpPr>
            <p:nvPr/>
          </p:nvSpPr>
          <p:spPr bwMode="auto">
            <a:xfrm flipV="1">
              <a:off x="657" y="2750"/>
              <a:ext cx="318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>
              <a:off x="975" y="2750"/>
              <a:ext cx="8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Line 78"/>
            <p:cNvSpPr>
              <a:spLocks noChangeShapeType="1"/>
            </p:cNvSpPr>
            <p:nvPr/>
          </p:nvSpPr>
          <p:spPr bwMode="auto">
            <a:xfrm>
              <a:off x="1837" y="2750"/>
              <a:ext cx="317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416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ko-KR" altLang="en-US"/>
              <a:t>탐색하는 알고리즘과 프로그램</a:t>
            </a:r>
            <a:endParaRPr lang="en-US" altLang="ko-KR"/>
          </a:p>
          <a:p>
            <a:pPr lvl="1" eaLnBrk="1" hangingPunct="1"/>
            <a:r>
              <a:rPr lang="ko-KR" altLang="en-US"/>
              <a:t>노드를 탐색하는 알고리즘</a:t>
            </a:r>
            <a:endParaRPr lang="ko-KR" altLang="en-US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562" y="1783740"/>
            <a:ext cx="8233838" cy="278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234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단순 연결 리스트에서 </a:t>
            </a:r>
            <a:r>
              <a:rPr lang="en-US" altLang="ko-KR" dirty="0"/>
              <a:t>x </a:t>
            </a:r>
            <a:r>
              <a:rPr lang="ko-KR" altLang="en-US" dirty="0" err="1"/>
              <a:t>노드</a:t>
            </a:r>
            <a:r>
              <a:rPr lang="ko-KR" altLang="en-US" dirty="0"/>
              <a:t> 탐색 과정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temp ← L;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순회 포인터가 </a:t>
            </a:r>
            <a:r>
              <a:rPr lang="en-US" altLang="ko-KR" dirty="0"/>
              <a:t>NULL</a:t>
            </a:r>
            <a:r>
              <a:rPr lang="ko-KR" altLang="en-US" dirty="0"/>
              <a:t>이 아닌 경우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/>
              <a:t>if (</a:t>
            </a:r>
            <a:r>
              <a:rPr lang="en-US" altLang="ko-KR" dirty="0" err="1"/>
              <a:t>temp.data</a:t>
            </a:r>
            <a:r>
              <a:rPr lang="en-US" altLang="ko-KR" dirty="0"/>
              <a:t> = x) then return temp;</a:t>
            </a: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22" y="4509120"/>
            <a:ext cx="7956344" cy="146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13" y="1772816"/>
            <a:ext cx="7718251" cy="155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9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단순 연결 리스트에서 </a:t>
            </a:r>
            <a:r>
              <a:rPr lang="en-US" altLang="ko-KR" dirty="0"/>
              <a:t>x </a:t>
            </a:r>
            <a:r>
              <a:rPr lang="ko-KR" altLang="en-US" dirty="0" err="1"/>
              <a:t>노드</a:t>
            </a:r>
            <a:r>
              <a:rPr lang="ko-KR" altLang="en-US" dirty="0"/>
              <a:t> 탐색 과정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/>
              <a:t>else temp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 </a:t>
            </a:r>
            <a:r>
              <a:rPr lang="en-US" altLang="ko-KR" dirty="0"/>
              <a:t>return temp;</a:t>
            </a:r>
          </a:p>
          <a:p>
            <a:pPr lvl="1" eaLnBrk="1" hangingPunct="1"/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2" y="2124380"/>
            <a:ext cx="7802264" cy="122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03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4-2] </a:t>
            </a:r>
            <a:r>
              <a:rPr lang="ko-KR" altLang="en-US" dirty="0"/>
              <a:t>단순 연결 리스트 프로그램 </a:t>
            </a:r>
            <a:r>
              <a:rPr lang="en-US" altLang="ko-KR" dirty="0"/>
              <a:t>2 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180p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0832" y="1844824"/>
            <a:ext cx="4051208" cy="333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69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 eaLnBrk="1" hangingPunct="1">
              <a:lnSpc>
                <a:spcPct val="90000"/>
              </a:lnSpc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[</a:t>
            </a:r>
            <a:r>
              <a:rPr lang="en-US" altLang="ko-KR" b="1" dirty="0" err="1">
                <a:solidFill>
                  <a:schemeClr val="accent6"/>
                </a:solidFill>
              </a:rPr>
              <a:t>LinkedList.c</a:t>
            </a:r>
            <a:r>
              <a:rPr lang="en-US" altLang="ko-KR" b="1" dirty="0">
                <a:solidFill>
                  <a:schemeClr val="accent6"/>
                </a:solidFill>
              </a:rPr>
              <a:t>]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121</a:t>
            </a:r>
            <a:r>
              <a:rPr lang="ko-KR" altLang="en-US" dirty="0"/>
              <a:t>행 </a:t>
            </a:r>
            <a:r>
              <a:rPr lang="en-US" altLang="ko-KR" dirty="0"/>
              <a:t>~ 123</a:t>
            </a:r>
            <a:r>
              <a:rPr lang="ko-KR" altLang="en-US" dirty="0"/>
              <a:t>행 시작 상태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q</a:t>
            </a:r>
            <a:r>
              <a:rPr lang="ko-KR" altLang="en-US" dirty="0"/>
              <a:t>를 포인터 </a:t>
            </a:r>
            <a:r>
              <a:rPr lang="en-US" altLang="ko-KR" dirty="0"/>
              <a:t>p</a:t>
            </a:r>
            <a:r>
              <a:rPr lang="ko-KR" altLang="en-US" dirty="0"/>
              <a:t>가 가리키는 현재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ko-KR" altLang="en-US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765014"/>
            <a:ext cx="5429517" cy="201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933" y="4725144"/>
            <a:ext cx="556677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링크를 따라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while </a:t>
            </a:r>
            <a:r>
              <a:rPr lang="ko-KR" altLang="en-US" dirty="0"/>
              <a:t>문 한 번 수행</a:t>
            </a: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6548" y="1362968"/>
            <a:ext cx="6375679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08" y="4077071"/>
            <a:ext cx="6264696" cy="238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833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128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을 포인터 </a:t>
            </a:r>
            <a:r>
              <a:rPr lang="en-US" altLang="ko-KR" dirty="0"/>
              <a:t>q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q</a:t>
            </a:r>
            <a:r>
              <a:rPr lang="ko-KR" altLang="en-US" dirty="0"/>
              <a:t>를 포인터 </a:t>
            </a:r>
            <a:r>
              <a:rPr lang="en-US" altLang="ko-KR" dirty="0"/>
              <a:t>p</a:t>
            </a:r>
            <a:r>
              <a:rPr lang="ko-KR" altLang="en-US" dirty="0"/>
              <a:t>가 가리키는 현재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340768"/>
            <a:ext cx="55180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9585" y="4149080"/>
            <a:ext cx="5518004" cy="18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951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링크를 따라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의 값</a:t>
            </a:r>
            <a:r>
              <a:rPr lang="en-US" altLang="ko-KR" dirty="0"/>
              <a:t>(100)</a:t>
            </a:r>
            <a:r>
              <a:rPr lang="ko-KR" altLang="en-US" dirty="0"/>
              <a:t>을 </a:t>
            </a:r>
            <a:r>
              <a:rPr lang="en-US" altLang="ko-KR" dirty="0"/>
              <a:t>q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설정</a:t>
            </a: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9359" y="1314450"/>
            <a:ext cx="5997091" cy="197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886" y="4005064"/>
            <a:ext cx="603413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108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while </a:t>
            </a:r>
            <a:r>
              <a:rPr lang="ko-KR" altLang="en-US" dirty="0"/>
              <a:t>문을 두 번 수행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3" y="1565255"/>
            <a:ext cx="4722699" cy="287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67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연결 리스트의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1" eaLnBrk="1" hangingPunct="1"/>
            <a:r>
              <a:rPr lang="ko-KR" altLang="en-US" dirty="0"/>
              <a:t>연결 자료구조에서 하나의 원소를 표현하기 위한 단위 구조</a:t>
            </a:r>
          </a:p>
          <a:p>
            <a:pPr lvl="1" eaLnBrk="1" hangingPunct="1"/>
            <a:r>
              <a:rPr lang="en-US" altLang="ko-KR" dirty="0"/>
              <a:t>&lt;</a:t>
            </a:r>
            <a:r>
              <a:rPr lang="ko-KR" altLang="en-US" dirty="0"/>
              <a:t>원소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&gt;</a:t>
            </a:r>
            <a:r>
              <a:rPr lang="ko-KR" altLang="en-US" dirty="0"/>
              <a:t>의 구조</a:t>
            </a:r>
          </a:p>
          <a:p>
            <a:pPr lvl="1" eaLnBrk="1" hangingPunct="1"/>
            <a:endParaRPr lang="ko-KR" altLang="en-US" dirty="0"/>
          </a:p>
          <a:p>
            <a:pPr lvl="1" eaLnBrk="1" hangingPunct="1"/>
            <a:endParaRPr lang="ko-KR" altLang="en-US" dirty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2" eaLnBrk="1" hangingPunct="1"/>
            <a:r>
              <a:rPr lang="ko-KR" altLang="en-US"/>
              <a:t>데이터 필드</a:t>
            </a:r>
            <a:r>
              <a:rPr lang="en-US" altLang="ko-KR" baseline="30000"/>
              <a:t>data field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원소의 값을 저장</a:t>
            </a:r>
          </a:p>
          <a:p>
            <a:pPr lvl="3" eaLnBrk="1" hangingPunct="1">
              <a:lnSpc>
                <a:spcPct val="110000"/>
              </a:lnSpc>
            </a:pPr>
            <a:r>
              <a:rPr lang="ko-KR" altLang="en-US" dirty="0"/>
              <a:t>저장할 원소의 형태에 따라서 하나 이상의 필드로 구성</a:t>
            </a:r>
          </a:p>
          <a:p>
            <a:pPr lvl="2" eaLnBrk="1" hangingPunct="1">
              <a:spcBef>
                <a:spcPct val="50000"/>
              </a:spcBef>
            </a:pPr>
            <a:r>
              <a:rPr lang="ko-KR" altLang="en-US"/>
              <a:t>링크 필드</a:t>
            </a:r>
            <a:r>
              <a:rPr lang="en-US" altLang="ko-KR" baseline="30000"/>
              <a:t>link field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다음 </a:t>
            </a:r>
            <a:r>
              <a:rPr lang="ko-KR" altLang="en-US" dirty="0" err="1"/>
              <a:t>노드의</a:t>
            </a:r>
            <a:r>
              <a:rPr lang="ko-KR" altLang="en-US" dirty="0"/>
              <a:t> 주소를 저장</a:t>
            </a:r>
          </a:p>
          <a:p>
            <a:pPr lvl="3" eaLnBrk="1" hangingPunct="1">
              <a:lnSpc>
                <a:spcPct val="110000"/>
              </a:lnSpc>
            </a:pPr>
            <a:r>
              <a:rPr lang="ko-KR" altLang="en-US" dirty="0"/>
              <a:t>포인터 변수를 사용하여 </a:t>
            </a:r>
            <a:r>
              <a:rPr lang="ko-KR" altLang="en-US" dirty="0" err="1"/>
              <a:t>주소값을</a:t>
            </a:r>
            <a:r>
              <a:rPr lang="ko-KR" altLang="en-US" dirty="0"/>
              <a:t> 저장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8217" y="2276872"/>
            <a:ext cx="248982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259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128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을 포인터 </a:t>
            </a:r>
            <a:r>
              <a:rPr lang="en-US" altLang="ko-KR" dirty="0"/>
              <a:t>q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marL="357187" lvl="1" indent="0" eaLnBrk="1" hangingPunct="1">
              <a:lnSpc>
                <a:spcPct val="90000"/>
              </a:lnSpc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sz="1600" dirty="0"/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129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q</a:t>
            </a:r>
            <a:r>
              <a:rPr lang="ko-KR" altLang="en-US" dirty="0"/>
              <a:t>를 포인터 </a:t>
            </a:r>
            <a:r>
              <a:rPr lang="en-US" altLang="ko-KR" dirty="0"/>
              <a:t>p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노드에</a:t>
            </a:r>
            <a:r>
              <a:rPr lang="ko-KR" altLang="en-US" dirty="0"/>
              <a:t> 연결</a:t>
            </a: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950" y="1340768"/>
            <a:ext cx="437951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4221088"/>
            <a:ext cx="4626653" cy="259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818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는 링크를 따라 다음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marL="357187" lvl="1" indent="0" eaLnBrk="1" hangingPunct="1">
              <a:lnSpc>
                <a:spcPct val="90000"/>
              </a:lnSpc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7" lvl="1" indent="0" eaLnBrk="1" hangingPunct="1">
              <a:lnSpc>
                <a:spcPct val="90000"/>
              </a:lnSpc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131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r</a:t>
            </a:r>
            <a:r>
              <a:rPr lang="ko-KR" altLang="en-US" dirty="0"/>
              <a:t>의 값</a:t>
            </a:r>
            <a:r>
              <a:rPr lang="en-US" altLang="ko-KR" dirty="0"/>
              <a:t>(200)</a:t>
            </a:r>
            <a:r>
              <a:rPr lang="ko-KR" altLang="en-US" dirty="0"/>
              <a:t>을 </a:t>
            </a:r>
            <a:r>
              <a:rPr lang="en-US" altLang="ko-KR" dirty="0"/>
              <a:t>q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설정</a:t>
            </a: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7638" y="1268760"/>
            <a:ext cx="4445977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783" y="4367785"/>
            <a:ext cx="4339443" cy="240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706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ko-KR" dirty="0"/>
              <a:t>while </a:t>
            </a:r>
            <a:r>
              <a:rPr lang="ko-KR" altLang="en-US" dirty="0"/>
              <a:t>문을 세 번 수행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569" y="1358412"/>
            <a:ext cx="5472607" cy="297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935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완성된 연결 리스트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5450" y="1353443"/>
            <a:ext cx="6140806" cy="207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66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원형 연결 리스트의 개념</a:t>
            </a:r>
            <a:endParaRPr lang="en-US" altLang="ko-KR" dirty="0"/>
          </a:p>
          <a:p>
            <a:pPr lvl="1"/>
            <a:r>
              <a:rPr lang="ko-KR" altLang="en-US" dirty="0"/>
              <a:t>단순 연결 리스트에서 마지막 </a:t>
            </a:r>
            <a:r>
              <a:rPr lang="ko-KR" altLang="en-US" dirty="0" err="1"/>
              <a:t>노드가</a:t>
            </a:r>
            <a:r>
              <a:rPr lang="ko-KR" altLang="en-US" dirty="0"/>
              <a:t> 리스트의 첫 번째 </a:t>
            </a:r>
            <a:r>
              <a:rPr lang="ko-KR" altLang="en-US" dirty="0" err="1"/>
              <a:t>노드를</a:t>
            </a:r>
            <a:r>
              <a:rPr lang="ko-KR" altLang="en-US" dirty="0"/>
              <a:t> 가리키게 하여 리스트의 구조를 원형으로 만든 연결 리스트</a:t>
            </a:r>
          </a:p>
          <a:p>
            <a:pPr lvl="2"/>
            <a:r>
              <a:rPr lang="ko-KR" altLang="en-US" dirty="0"/>
              <a:t>단순 연결 리스트의 마지막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첫 번째 </a:t>
            </a:r>
            <a:r>
              <a:rPr lang="ko-KR" altLang="en-US" dirty="0" err="1"/>
              <a:t>노드의</a:t>
            </a:r>
            <a:r>
              <a:rPr lang="ko-KR" altLang="en-US" dirty="0"/>
              <a:t> 주소를 </a:t>
            </a:r>
            <a:br>
              <a:rPr lang="en-US" altLang="ko-KR" dirty="0"/>
            </a:br>
            <a:r>
              <a:rPr lang="ko-KR" altLang="en-US" dirty="0"/>
              <a:t>저장하여 구성 </a:t>
            </a:r>
          </a:p>
          <a:p>
            <a:pPr lvl="2"/>
            <a:r>
              <a:rPr lang="ko-KR" altLang="en-US" dirty="0"/>
              <a:t>링크를 따라 계속 순회하면 이전 </a:t>
            </a:r>
            <a:r>
              <a:rPr lang="ko-KR" altLang="en-US" dirty="0" err="1"/>
              <a:t>노드에</a:t>
            </a:r>
            <a:r>
              <a:rPr lang="ko-KR" altLang="en-US" dirty="0"/>
              <a:t> 접근 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원형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611188" y="3717032"/>
            <a:ext cx="8064500" cy="1900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6562725" y="4653657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6200775" y="4272657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</a:t>
            </a:r>
          </a:p>
        </p:txBody>
      </p:sp>
      <p:grpSp>
        <p:nvGrpSpPr>
          <p:cNvPr id="8" name="그룹 6"/>
          <p:cNvGrpSpPr>
            <a:grpSpLocks/>
          </p:cNvGrpSpPr>
          <p:nvPr/>
        </p:nvGrpSpPr>
        <p:grpSpPr bwMode="auto">
          <a:xfrm>
            <a:off x="2009775" y="4137720"/>
            <a:ext cx="1571625" cy="639762"/>
            <a:chOff x="2009775" y="3402496"/>
            <a:chExt cx="1571625" cy="639279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209800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819400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9"/>
            <p:cNvSpPr>
              <a:spLocks noChangeShapeType="1"/>
            </p:cNvSpPr>
            <p:nvPr/>
          </p:nvSpPr>
          <p:spPr bwMode="auto">
            <a:xfrm>
              <a:off x="3048000" y="3917950"/>
              <a:ext cx="533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2009775" y="3402496"/>
              <a:ext cx="90604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auto">
            <a:xfrm>
              <a:off x="2813050" y="3640138"/>
              <a:ext cx="41275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4" name="Oval 32"/>
            <p:cNvSpPr>
              <a:spLocks noChangeArrowheads="1"/>
            </p:cNvSpPr>
            <p:nvPr/>
          </p:nvSpPr>
          <p:spPr bwMode="auto">
            <a:xfrm>
              <a:off x="2987675" y="38782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3"/>
          <p:cNvGrpSpPr>
            <a:grpSpLocks/>
          </p:cNvGrpSpPr>
          <p:nvPr/>
        </p:nvGrpSpPr>
        <p:grpSpPr bwMode="auto">
          <a:xfrm>
            <a:off x="4751388" y="4066282"/>
            <a:ext cx="1506537" cy="711200"/>
            <a:chOff x="4751388" y="3330488"/>
            <a:chExt cx="1506537" cy="711287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4962525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5572125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5800725" y="3917950"/>
              <a:ext cx="457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4751388" y="3330488"/>
              <a:ext cx="972740" cy="360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0" name="Oval 34"/>
            <p:cNvSpPr>
              <a:spLocks noChangeArrowheads="1"/>
            </p:cNvSpPr>
            <p:nvPr/>
          </p:nvSpPr>
          <p:spPr bwMode="auto">
            <a:xfrm>
              <a:off x="5735638" y="38893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19"/>
          <p:cNvGrpSpPr>
            <a:grpSpLocks/>
          </p:cNvGrpSpPr>
          <p:nvPr/>
        </p:nvGrpSpPr>
        <p:grpSpPr bwMode="auto">
          <a:xfrm>
            <a:off x="3378200" y="4066282"/>
            <a:ext cx="1573213" cy="711200"/>
            <a:chOff x="3378200" y="3330488"/>
            <a:chExt cx="1573213" cy="711287"/>
          </a:xfrm>
        </p:grpSpPr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3581400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>
              <a:off x="4191000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4418013" y="3917950"/>
              <a:ext cx="533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378200" y="3330488"/>
              <a:ext cx="977776" cy="360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4356100" y="38893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4197350" y="3640138"/>
              <a:ext cx="412750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28" name="Rectangle 37"/>
          <p:cNvSpPr>
            <a:spLocks noChangeArrowheads="1"/>
          </p:cNvSpPr>
          <p:nvPr/>
        </p:nvSpPr>
        <p:spPr bwMode="auto">
          <a:xfrm>
            <a:off x="1270000" y="4337745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grpSp>
        <p:nvGrpSpPr>
          <p:cNvPr id="29" name="그룹 27"/>
          <p:cNvGrpSpPr>
            <a:grpSpLocks/>
          </p:cNvGrpSpPr>
          <p:nvPr/>
        </p:nvGrpSpPr>
        <p:grpSpPr bwMode="auto">
          <a:xfrm>
            <a:off x="900113" y="4326632"/>
            <a:ext cx="1309687" cy="407988"/>
            <a:chOff x="900113" y="3590925"/>
            <a:chExt cx="1309687" cy="407988"/>
          </a:xfrm>
        </p:grpSpPr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1219200" y="3617913"/>
              <a:ext cx="4572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Line 6"/>
            <p:cNvSpPr>
              <a:spLocks noChangeShapeType="1"/>
            </p:cNvSpPr>
            <p:nvPr/>
          </p:nvSpPr>
          <p:spPr bwMode="auto">
            <a:xfrm>
              <a:off x="1447800" y="3873500"/>
              <a:ext cx="76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900113" y="3590925"/>
              <a:ext cx="2952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  <a:endPara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auto">
            <a:xfrm>
              <a:off x="1431925" y="382905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2"/>
          <p:cNvGrpSpPr>
            <a:grpSpLocks/>
          </p:cNvGrpSpPr>
          <p:nvPr/>
        </p:nvGrpSpPr>
        <p:grpSpPr bwMode="auto">
          <a:xfrm>
            <a:off x="6943725" y="4396482"/>
            <a:ext cx="990600" cy="381000"/>
            <a:chOff x="6943725" y="3660775"/>
            <a:chExt cx="990600" cy="381000"/>
          </a:xfrm>
        </p:grpSpPr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535863" y="3662363"/>
              <a:ext cx="388937" cy="3683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6943725" y="3660775"/>
              <a:ext cx="990600" cy="381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7553325" y="3660775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Oval 39"/>
            <p:cNvSpPr>
              <a:spLocks noChangeArrowheads="1"/>
            </p:cNvSpPr>
            <p:nvPr/>
          </p:nvSpPr>
          <p:spPr bwMode="auto">
            <a:xfrm>
              <a:off x="7707313" y="38782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Group 20"/>
          <p:cNvGrpSpPr>
            <a:grpSpLocks/>
          </p:cNvGrpSpPr>
          <p:nvPr/>
        </p:nvGrpSpPr>
        <p:grpSpPr bwMode="auto">
          <a:xfrm flipV="1">
            <a:off x="2057400" y="4647307"/>
            <a:ext cx="6043613" cy="293688"/>
            <a:chOff x="1296" y="2472"/>
            <a:chExt cx="3888" cy="336"/>
          </a:xfrm>
        </p:grpSpPr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1296" y="2472"/>
              <a:ext cx="0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1" name="Group 22"/>
            <p:cNvGrpSpPr>
              <a:grpSpLocks/>
            </p:cNvGrpSpPr>
            <p:nvPr/>
          </p:nvGrpSpPr>
          <p:grpSpPr bwMode="auto">
            <a:xfrm>
              <a:off x="1296" y="2472"/>
              <a:ext cx="3888" cy="336"/>
              <a:chOff x="1296" y="2472"/>
              <a:chExt cx="3888" cy="336"/>
            </a:xfrm>
          </p:grpSpPr>
          <p:sp>
            <p:nvSpPr>
              <p:cNvPr id="42" name="Line 23"/>
              <p:cNvSpPr>
                <a:spLocks noChangeShapeType="1"/>
              </p:cNvSpPr>
              <p:nvPr/>
            </p:nvSpPr>
            <p:spPr bwMode="auto">
              <a:xfrm>
                <a:off x="1296" y="2472"/>
                <a:ext cx="38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Line 24"/>
              <p:cNvSpPr>
                <a:spLocks noChangeShapeType="1"/>
              </p:cNvSpPr>
              <p:nvPr/>
            </p:nvSpPr>
            <p:spPr bwMode="auto">
              <a:xfrm>
                <a:off x="1296" y="271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4" name="Line 25"/>
              <p:cNvSpPr>
                <a:spLocks noChangeShapeType="1"/>
              </p:cNvSpPr>
              <p:nvPr/>
            </p:nvSpPr>
            <p:spPr bwMode="auto">
              <a:xfrm>
                <a:off x="4944" y="2808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5" name="Line 26"/>
              <p:cNvSpPr>
                <a:spLocks noChangeShapeType="1"/>
              </p:cNvSpPr>
              <p:nvPr/>
            </p:nvSpPr>
            <p:spPr bwMode="auto">
              <a:xfrm>
                <a:off x="5184" y="2472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7532688" y="4375845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7572375" y="4407595"/>
            <a:ext cx="360363" cy="360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281574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선형 기차 놀이와 원형 기차놀이 비교</a:t>
            </a:r>
            <a:endParaRPr lang="ko-KR" altLang="en-US" dirty="0"/>
          </a:p>
          <a:p>
            <a:pPr lvl="2"/>
            <a:endParaRPr lang="ko-KR" altLang="en-US" dirty="0"/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원형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2" b="9091"/>
          <a:stretch/>
        </p:blipFill>
        <p:spPr bwMode="auto">
          <a:xfrm>
            <a:off x="4427984" y="1484784"/>
            <a:ext cx="2592289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4" t="61364"/>
          <a:stretch/>
        </p:blipFill>
        <p:spPr bwMode="auto">
          <a:xfrm>
            <a:off x="4897105" y="4705983"/>
            <a:ext cx="3708920" cy="90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8"/>
          <a:stretch/>
        </p:blipFill>
        <p:spPr bwMode="auto">
          <a:xfrm>
            <a:off x="395536" y="4893303"/>
            <a:ext cx="4192194" cy="50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7" t="5312"/>
          <a:stretch/>
        </p:blipFill>
        <p:spPr bwMode="auto">
          <a:xfrm>
            <a:off x="683568" y="1700808"/>
            <a:ext cx="27781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10297" y="4303641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선형 기차 놀이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48499" y="4339645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원형 기차 놀이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5536" y="5514376"/>
            <a:ext cx="2396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기차 놀이에 대한 노드 표현</a:t>
            </a:r>
          </a:p>
        </p:txBody>
      </p:sp>
    </p:spTree>
    <p:extLst>
      <p:ext uri="{BB962C8B-B14F-4D97-AF65-F5344CB8AC3E}">
        <p14:creationId xmlns:p14="http://schemas.microsoft.com/office/powerpoint/2010/main" val="3206331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원형 연결 리스트의 알고리즘</a:t>
            </a:r>
          </a:p>
          <a:p>
            <a:pPr lvl="1">
              <a:defRPr/>
            </a:pPr>
            <a:r>
              <a:rPr lang="ko-KR" altLang="en-US" dirty="0"/>
              <a:t>마지막 </a:t>
            </a:r>
            <a:r>
              <a:rPr lang="ko-KR" altLang="en-US" dirty="0" err="1"/>
              <a:t>노드의</a:t>
            </a:r>
            <a:r>
              <a:rPr lang="ko-KR" altLang="en-US" dirty="0"/>
              <a:t> 링크를 첫 번째 </a:t>
            </a:r>
            <a:r>
              <a:rPr lang="ko-KR" altLang="en-US" dirty="0" err="1"/>
              <a:t>노드로</a:t>
            </a:r>
            <a:r>
              <a:rPr lang="ko-KR" altLang="en-US" dirty="0"/>
              <a:t> 연결하는 부분만 제외하고는 단순 연결 리스트에서의 삽입 연산과 같은 연산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리스트에 첫 번째 </a:t>
            </a:r>
            <a:r>
              <a:rPr lang="ko-KR" altLang="en-US" dirty="0" err="1"/>
              <a:t>노드로</a:t>
            </a:r>
            <a:r>
              <a:rPr lang="ko-KR" altLang="en-US" dirty="0"/>
              <a:t> 삽입하는 알고리즘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3113" y="2564904"/>
            <a:ext cx="6593678" cy="413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040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 마지막에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과정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리스트인 경우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spc="-100" dirty="0"/>
              <a:t>      삽입하는 노드 </a:t>
            </a:r>
            <a:r>
              <a:rPr lang="en-US" altLang="ko-KR" spc="-100" dirty="0"/>
              <a:t>new</a:t>
            </a:r>
            <a:r>
              <a:rPr lang="ko-KR" altLang="en-US" spc="-100" dirty="0"/>
              <a:t>는 리스트의 첫 번째 </a:t>
            </a:r>
            <a:r>
              <a:rPr lang="ko-KR" altLang="en-US" spc="-100" dirty="0" err="1"/>
              <a:t>노드이자</a:t>
            </a:r>
            <a:r>
              <a:rPr lang="ko-KR" altLang="en-US" spc="-100" dirty="0"/>
              <a:t> 마지막 노드가 되어야 한다</a:t>
            </a:r>
            <a:r>
              <a:rPr lang="en-US" altLang="ko-KR" spc="-100" dirty="0"/>
              <a:t>.</a:t>
            </a:r>
            <a:r>
              <a:rPr lang="ko-KR" altLang="en-US" spc="-100" dirty="0"/>
              <a:t>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➊- a </a:t>
            </a:r>
            <a:r>
              <a:rPr lang="en-US" altLang="ko-KR" dirty="0"/>
              <a:t>CL ← new;</a:t>
            </a:r>
          </a:p>
          <a:p>
            <a:pPr marL="627062" lvl="2" indent="0">
              <a:buNone/>
              <a:defRPr/>
            </a:pPr>
            <a:r>
              <a:rPr lang="en-US" altLang="ko-KR" dirty="0"/>
              <a:t>        </a:t>
            </a:r>
            <a:r>
              <a:rPr lang="ko-KR" altLang="en-US" dirty="0"/>
              <a:t>포인터 </a:t>
            </a:r>
            <a:r>
              <a:rPr lang="en-US" altLang="ko-KR" dirty="0"/>
              <a:t>CL</a:t>
            </a:r>
            <a:r>
              <a:rPr lang="ko-KR" altLang="en-US" dirty="0"/>
              <a:t>이 노드 </a:t>
            </a:r>
            <a:r>
              <a:rPr lang="en-US" altLang="ko-KR" dirty="0"/>
              <a:t>new</a:t>
            </a:r>
            <a:r>
              <a:rPr lang="ko-KR" altLang="en-US" dirty="0"/>
              <a:t>를 가리키게 한다</a:t>
            </a:r>
            <a:r>
              <a:rPr lang="en-US" altLang="ko-KR" dirty="0"/>
              <a:t>.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21475"/>
            <a:ext cx="32289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619672" y="4878343"/>
            <a:ext cx="4356100" cy="17684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5"/>
          <p:cNvGrpSpPr/>
          <p:nvPr/>
        </p:nvGrpSpPr>
        <p:grpSpPr>
          <a:xfrm>
            <a:off x="1753468" y="5133980"/>
            <a:ext cx="1000125" cy="342900"/>
            <a:chOff x="1573213" y="4365104"/>
            <a:chExt cx="1000125" cy="3429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" name="Rectangle 47"/>
            <p:cNvSpPr>
              <a:spLocks noChangeArrowheads="1"/>
            </p:cNvSpPr>
            <p:nvPr/>
          </p:nvSpPr>
          <p:spPr bwMode="auto">
            <a:xfrm>
              <a:off x="2063750" y="4380979"/>
              <a:ext cx="509588" cy="31273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Oval 54"/>
            <p:cNvSpPr>
              <a:spLocks noChangeArrowheads="1"/>
            </p:cNvSpPr>
            <p:nvPr/>
          </p:nvSpPr>
          <p:spPr bwMode="auto">
            <a:xfrm>
              <a:off x="2276475" y="4577829"/>
              <a:ext cx="71438" cy="7143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Rectangle 56"/>
            <p:cNvSpPr>
              <a:spLocks noChangeArrowheads="1"/>
            </p:cNvSpPr>
            <p:nvPr/>
          </p:nvSpPr>
          <p:spPr bwMode="auto">
            <a:xfrm>
              <a:off x="1573213" y="4365104"/>
              <a:ext cx="404812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anchor="ctr"/>
            <a:lstStyle/>
            <a:p>
              <a:pPr algn="r">
                <a:defRPr/>
              </a:pP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CL</a:t>
              </a:r>
            </a:p>
          </p:txBody>
        </p:sp>
      </p:grpSp>
      <p:grpSp>
        <p:nvGrpSpPr>
          <p:cNvPr id="11" name="그룹 13"/>
          <p:cNvGrpSpPr/>
          <p:nvPr/>
        </p:nvGrpSpPr>
        <p:grpSpPr>
          <a:xfrm>
            <a:off x="1751880" y="5869935"/>
            <a:ext cx="989013" cy="384175"/>
            <a:chOff x="1571625" y="5103292"/>
            <a:chExt cx="989013" cy="3841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2051050" y="5103292"/>
              <a:ext cx="509588" cy="31273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Rectangle 39"/>
            <p:cNvSpPr>
              <a:spLocks noChangeArrowheads="1"/>
            </p:cNvSpPr>
            <p:nvPr/>
          </p:nvSpPr>
          <p:spPr bwMode="auto">
            <a:xfrm>
              <a:off x="1571625" y="5144567"/>
              <a:ext cx="404813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anchor="ctr"/>
            <a:lstStyle/>
            <a:p>
              <a:pPr algn="r">
                <a:defRPr/>
              </a:pP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new</a:t>
              </a:r>
            </a:p>
          </p:txBody>
        </p:sp>
        <p:sp>
          <p:nvSpPr>
            <p:cNvPr id="14" name="Oval 45"/>
            <p:cNvSpPr>
              <a:spLocks noChangeArrowheads="1"/>
            </p:cNvSpPr>
            <p:nvPr/>
          </p:nvSpPr>
          <p:spPr bwMode="auto">
            <a:xfrm>
              <a:off x="2278063" y="5269979"/>
              <a:ext cx="71437" cy="7143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5" name="Line 46"/>
          <p:cNvSpPr>
            <a:spLocks noChangeShapeType="1"/>
          </p:cNvSpPr>
          <p:nvPr/>
        </p:nvSpPr>
        <p:spPr bwMode="auto">
          <a:xfrm>
            <a:off x="2534072" y="6072143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6" name="Rectangle 52"/>
          <p:cNvSpPr>
            <a:spLocks noChangeArrowheads="1"/>
          </p:cNvSpPr>
          <p:nvPr/>
        </p:nvSpPr>
        <p:spPr bwMode="auto">
          <a:xfrm>
            <a:off x="2230860" y="5173618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17" name="그룹 23"/>
          <p:cNvGrpSpPr>
            <a:grpSpLocks/>
          </p:cNvGrpSpPr>
          <p:nvPr/>
        </p:nvGrpSpPr>
        <p:grpSpPr bwMode="auto">
          <a:xfrm>
            <a:off x="2999210" y="5665743"/>
            <a:ext cx="1392237" cy="544513"/>
            <a:chOff x="2819400" y="4896917"/>
            <a:chExt cx="1392238" cy="544512"/>
          </a:xfrm>
        </p:grpSpPr>
        <p:sp>
          <p:nvSpPr>
            <p:cNvPr id="18" name="Line 32"/>
            <p:cNvSpPr>
              <a:spLocks noChangeShapeType="1"/>
            </p:cNvSpPr>
            <p:nvPr/>
          </p:nvSpPr>
          <p:spPr bwMode="auto">
            <a:xfrm>
              <a:off x="2987675" y="5098529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2987675" y="5441429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>
              <a:off x="2987675" y="5098529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3657600" y="5098529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Line 36"/>
            <p:cNvSpPr>
              <a:spLocks noChangeShapeType="1"/>
            </p:cNvSpPr>
            <p:nvPr/>
          </p:nvSpPr>
          <p:spPr bwMode="auto">
            <a:xfrm>
              <a:off x="4202113" y="5098529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Rectangle 37"/>
            <p:cNvSpPr>
              <a:spLocks noChangeArrowheads="1"/>
            </p:cNvSpPr>
            <p:nvPr/>
          </p:nvSpPr>
          <p:spPr bwMode="auto">
            <a:xfrm>
              <a:off x="2819400" y="4896917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4" name="Rectangle 38"/>
            <p:cNvSpPr>
              <a:spLocks noChangeArrowheads="1"/>
            </p:cNvSpPr>
            <p:nvPr/>
          </p:nvSpPr>
          <p:spPr bwMode="auto">
            <a:xfrm>
              <a:off x="3697288" y="5096942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Oval 44"/>
            <p:cNvSpPr>
              <a:spLocks noChangeArrowheads="1"/>
            </p:cNvSpPr>
            <p:nvPr/>
          </p:nvSpPr>
          <p:spPr bwMode="auto">
            <a:xfrm>
              <a:off x="3924300" y="5295379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 Box 53"/>
            <p:cNvSpPr txBox="1">
              <a:spLocks noChangeArrowheads="1"/>
            </p:cNvSpPr>
            <p:nvPr/>
          </p:nvSpPr>
          <p:spPr bwMode="auto">
            <a:xfrm>
              <a:off x="2978150" y="5084242"/>
              <a:ext cx="671513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</p:grpSp>
      <p:sp>
        <p:nvSpPr>
          <p:cNvPr id="27" name="Line 55"/>
          <p:cNvSpPr>
            <a:spLocks noChangeShapeType="1"/>
          </p:cNvSpPr>
          <p:nvPr/>
        </p:nvSpPr>
        <p:spPr bwMode="auto">
          <a:xfrm>
            <a:off x="2505497" y="5418093"/>
            <a:ext cx="647700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Rectangle 88"/>
          <p:cNvSpPr>
            <a:spLocks noChangeArrowheads="1"/>
          </p:cNvSpPr>
          <p:nvPr/>
        </p:nvSpPr>
        <p:spPr bwMode="auto">
          <a:xfrm>
            <a:off x="2294360" y="5830843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913819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➊- b </a:t>
            </a:r>
            <a:r>
              <a:rPr lang="en-US" altLang="ko-KR" dirty="0" err="1"/>
              <a:t>new.link</a:t>
            </a:r>
            <a:r>
              <a:rPr lang="en-US" altLang="ko-KR" dirty="0"/>
              <a:t> ← new;</a:t>
            </a:r>
          </a:p>
          <a:p>
            <a:pPr marL="1257300" lvl="2" indent="-342900" eaLnBrk="1" hangingPunct="1">
              <a:defRPr/>
            </a:pPr>
            <a:r>
              <a:rPr lang="ko-KR" altLang="en-US" dirty="0"/>
              <a:t>노드 </a:t>
            </a:r>
            <a:r>
              <a:rPr lang="en-US" altLang="ko-KR" dirty="0"/>
              <a:t>new</a:t>
            </a:r>
            <a:r>
              <a:rPr lang="ko-KR" altLang="en-US" dirty="0"/>
              <a:t>가 자기자신을 가리키게 함으로써 노드 </a:t>
            </a:r>
            <a:r>
              <a:rPr lang="en-US" altLang="ko-KR" dirty="0"/>
              <a:t>new</a:t>
            </a:r>
            <a:r>
              <a:rPr lang="ko-KR" altLang="en-US" dirty="0"/>
              <a:t>를 첫 번째 </a:t>
            </a:r>
            <a:r>
              <a:rPr lang="ko-KR" altLang="en-US" dirty="0" err="1"/>
              <a:t>노드이자</a:t>
            </a:r>
            <a:r>
              <a:rPr lang="ko-KR" altLang="en-US" dirty="0"/>
              <a:t> 마지막 노드가 되도록 지정한다</a:t>
            </a:r>
            <a:r>
              <a:rPr lang="en-US" altLang="ko-KR" dirty="0"/>
              <a:t>. 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ko-KR" altLang="en-US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/>
              <a:t> 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727200" y="2165350"/>
            <a:ext cx="4357688" cy="17684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1931988" y="3078163"/>
            <a:ext cx="1008062" cy="400050"/>
            <a:chOff x="1643955" y="2567880"/>
            <a:chExt cx="1008063" cy="400050"/>
          </a:xfrm>
        </p:grpSpPr>
        <p:sp>
          <p:nvSpPr>
            <p:cNvPr id="8" name="Rectangle 65"/>
            <p:cNvSpPr>
              <a:spLocks noChangeArrowheads="1"/>
            </p:cNvSpPr>
            <p:nvPr/>
          </p:nvSpPr>
          <p:spPr bwMode="auto">
            <a:xfrm>
              <a:off x="1643955" y="2625030"/>
              <a:ext cx="4048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9" name="Line 66"/>
            <p:cNvSpPr>
              <a:spLocks noChangeShapeType="1"/>
            </p:cNvSpPr>
            <p:nvPr/>
          </p:nvSpPr>
          <p:spPr bwMode="auto">
            <a:xfrm>
              <a:off x="2107505" y="256788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Line 67"/>
            <p:cNvSpPr>
              <a:spLocks noChangeShapeType="1"/>
            </p:cNvSpPr>
            <p:nvPr/>
          </p:nvSpPr>
          <p:spPr bwMode="auto">
            <a:xfrm>
              <a:off x="2107505" y="291078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68"/>
            <p:cNvSpPr>
              <a:spLocks noChangeShapeType="1"/>
            </p:cNvSpPr>
            <p:nvPr/>
          </p:nvSpPr>
          <p:spPr bwMode="auto">
            <a:xfrm>
              <a:off x="2107505" y="256788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69"/>
            <p:cNvSpPr>
              <a:spLocks noChangeShapeType="1"/>
            </p:cNvSpPr>
            <p:nvPr/>
          </p:nvSpPr>
          <p:spPr bwMode="auto">
            <a:xfrm>
              <a:off x="2652018" y="256788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70"/>
            <p:cNvSpPr>
              <a:spLocks noChangeArrowheads="1"/>
            </p:cNvSpPr>
            <p:nvPr/>
          </p:nvSpPr>
          <p:spPr bwMode="auto">
            <a:xfrm>
              <a:off x="2350393" y="275044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Line 71"/>
          <p:cNvSpPr>
            <a:spLocks noChangeShapeType="1"/>
          </p:cNvSpPr>
          <p:nvPr/>
        </p:nvSpPr>
        <p:spPr bwMode="auto">
          <a:xfrm>
            <a:off x="2714625" y="3294063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5" name="Line 79"/>
          <p:cNvSpPr>
            <a:spLocks noChangeShapeType="1"/>
          </p:cNvSpPr>
          <p:nvPr/>
        </p:nvSpPr>
        <p:spPr bwMode="auto">
          <a:xfrm>
            <a:off x="2686050" y="2640013"/>
            <a:ext cx="6477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그룹 13"/>
          <p:cNvGrpSpPr>
            <a:grpSpLocks/>
          </p:cNvGrpSpPr>
          <p:nvPr/>
        </p:nvGrpSpPr>
        <p:grpSpPr bwMode="auto">
          <a:xfrm>
            <a:off x="1936750" y="2363788"/>
            <a:ext cx="1012825" cy="365125"/>
            <a:chOff x="1648718" y="1853505"/>
            <a:chExt cx="1012825" cy="365125"/>
          </a:xfrm>
        </p:grpSpPr>
        <p:sp>
          <p:nvSpPr>
            <p:cNvPr id="17" name="Line 72"/>
            <p:cNvSpPr>
              <a:spLocks noChangeShapeType="1"/>
            </p:cNvSpPr>
            <p:nvPr/>
          </p:nvSpPr>
          <p:spPr bwMode="auto">
            <a:xfrm>
              <a:off x="2117030" y="185350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73"/>
            <p:cNvSpPr>
              <a:spLocks noChangeShapeType="1"/>
            </p:cNvSpPr>
            <p:nvPr/>
          </p:nvSpPr>
          <p:spPr bwMode="auto">
            <a:xfrm>
              <a:off x="2117030" y="219640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74"/>
            <p:cNvSpPr>
              <a:spLocks noChangeShapeType="1"/>
            </p:cNvSpPr>
            <p:nvPr/>
          </p:nvSpPr>
          <p:spPr bwMode="auto">
            <a:xfrm>
              <a:off x="2117030" y="185350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>
              <a:off x="2661543" y="185350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Rectangle 76"/>
            <p:cNvSpPr>
              <a:spLocks noChangeArrowheads="1"/>
            </p:cNvSpPr>
            <p:nvPr/>
          </p:nvSpPr>
          <p:spPr bwMode="auto">
            <a:xfrm>
              <a:off x="2136080" y="187096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  <p:sp>
          <p:nvSpPr>
            <p:cNvPr id="22" name="Oval 78"/>
            <p:cNvSpPr>
              <a:spLocks noChangeArrowheads="1"/>
            </p:cNvSpPr>
            <p:nvPr/>
          </p:nvSpPr>
          <p:spPr bwMode="auto">
            <a:xfrm>
              <a:off x="2348805" y="205829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Rectangle 80"/>
            <p:cNvSpPr>
              <a:spLocks noChangeArrowheads="1"/>
            </p:cNvSpPr>
            <p:nvPr/>
          </p:nvSpPr>
          <p:spPr bwMode="auto">
            <a:xfrm>
              <a:off x="1648718" y="187573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</p:grpSp>
      <p:sp>
        <p:nvSpPr>
          <p:cNvPr id="24" name="Rectangle 81"/>
          <p:cNvSpPr>
            <a:spLocks noChangeArrowheads="1"/>
          </p:cNvSpPr>
          <p:nvPr/>
        </p:nvSpPr>
        <p:spPr bwMode="auto">
          <a:xfrm>
            <a:off x="4029075" y="3109913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>
              <a:defRPr/>
            </a:pPr>
            <a:r>
              <a:rPr lang="en-US" altLang="ko-KR" sz="18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25" name="그룹 22"/>
          <p:cNvGrpSpPr>
            <a:grpSpLocks/>
          </p:cNvGrpSpPr>
          <p:nvPr/>
        </p:nvGrpSpPr>
        <p:grpSpPr bwMode="auto">
          <a:xfrm>
            <a:off x="3179763" y="2887663"/>
            <a:ext cx="1392237" cy="544512"/>
            <a:chOff x="2891730" y="2377380"/>
            <a:chExt cx="1392238" cy="544513"/>
          </a:xfrm>
        </p:grpSpPr>
        <p:sp>
          <p:nvSpPr>
            <p:cNvPr id="26" name="Rectangle 57"/>
            <p:cNvSpPr>
              <a:spLocks noChangeArrowheads="1"/>
            </p:cNvSpPr>
            <p:nvPr/>
          </p:nvSpPr>
          <p:spPr bwMode="auto">
            <a:xfrm>
              <a:off x="3736281" y="2583755"/>
              <a:ext cx="539750" cy="3381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Line 58"/>
            <p:cNvSpPr>
              <a:spLocks noChangeShapeType="1"/>
            </p:cNvSpPr>
            <p:nvPr/>
          </p:nvSpPr>
          <p:spPr bwMode="auto">
            <a:xfrm>
              <a:off x="3060005" y="257899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59"/>
            <p:cNvSpPr>
              <a:spLocks noChangeShapeType="1"/>
            </p:cNvSpPr>
            <p:nvPr/>
          </p:nvSpPr>
          <p:spPr bwMode="auto">
            <a:xfrm>
              <a:off x="3060005" y="292189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60"/>
            <p:cNvSpPr>
              <a:spLocks noChangeShapeType="1"/>
            </p:cNvSpPr>
            <p:nvPr/>
          </p:nvSpPr>
          <p:spPr bwMode="auto">
            <a:xfrm>
              <a:off x="3060005" y="257899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61"/>
            <p:cNvSpPr>
              <a:spLocks noChangeShapeType="1"/>
            </p:cNvSpPr>
            <p:nvPr/>
          </p:nvSpPr>
          <p:spPr bwMode="auto">
            <a:xfrm>
              <a:off x="3729930" y="257899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62"/>
            <p:cNvSpPr>
              <a:spLocks noChangeShapeType="1"/>
            </p:cNvSpPr>
            <p:nvPr/>
          </p:nvSpPr>
          <p:spPr bwMode="auto">
            <a:xfrm>
              <a:off x="4274443" y="257899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Rectangle 63"/>
            <p:cNvSpPr>
              <a:spLocks noChangeArrowheads="1"/>
            </p:cNvSpPr>
            <p:nvPr/>
          </p:nvSpPr>
          <p:spPr bwMode="auto">
            <a:xfrm>
              <a:off x="2891730" y="237738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3" name="Text Box 77"/>
            <p:cNvSpPr txBox="1">
              <a:spLocks noChangeArrowheads="1"/>
            </p:cNvSpPr>
            <p:nvPr/>
          </p:nvSpPr>
          <p:spPr bwMode="auto">
            <a:xfrm>
              <a:off x="3050480" y="2564705"/>
              <a:ext cx="671513" cy="335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34" name="Oval 82"/>
            <p:cNvSpPr>
              <a:spLocks noChangeArrowheads="1"/>
            </p:cNvSpPr>
            <p:nvPr/>
          </p:nvSpPr>
          <p:spPr bwMode="auto">
            <a:xfrm>
              <a:off x="3982343" y="279489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64"/>
            <p:cNvSpPr>
              <a:spLocks noChangeArrowheads="1"/>
            </p:cNvSpPr>
            <p:nvPr/>
          </p:nvSpPr>
          <p:spPr bwMode="auto">
            <a:xfrm>
              <a:off x="3769618" y="2420888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Group 83"/>
          <p:cNvGrpSpPr>
            <a:grpSpLocks/>
          </p:cNvGrpSpPr>
          <p:nvPr/>
        </p:nvGrpSpPr>
        <p:grpSpPr bwMode="auto">
          <a:xfrm>
            <a:off x="3059113" y="3362325"/>
            <a:ext cx="1239837" cy="288925"/>
            <a:chOff x="1292" y="2441"/>
            <a:chExt cx="781" cy="182"/>
          </a:xfrm>
        </p:grpSpPr>
        <p:sp>
          <p:nvSpPr>
            <p:cNvPr id="37" name="Line 84"/>
            <p:cNvSpPr>
              <a:spLocks noChangeShapeType="1"/>
            </p:cNvSpPr>
            <p:nvPr/>
          </p:nvSpPr>
          <p:spPr bwMode="auto">
            <a:xfrm>
              <a:off x="2073" y="2450"/>
              <a:ext cx="0" cy="1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Line 85"/>
            <p:cNvSpPr>
              <a:spLocks noChangeShapeType="1"/>
            </p:cNvSpPr>
            <p:nvPr/>
          </p:nvSpPr>
          <p:spPr bwMode="auto">
            <a:xfrm flipH="1">
              <a:off x="1292" y="2614"/>
              <a:ext cx="7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Line 86"/>
            <p:cNvSpPr>
              <a:spLocks noChangeShapeType="1"/>
            </p:cNvSpPr>
            <p:nvPr/>
          </p:nvSpPr>
          <p:spPr bwMode="auto">
            <a:xfrm>
              <a:off x="1301" y="2441"/>
              <a:ext cx="0" cy="1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Line 87"/>
            <p:cNvSpPr>
              <a:spLocks noChangeShapeType="1"/>
            </p:cNvSpPr>
            <p:nvPr/>
          </p:nvSpPr>
          <p:spPr bwMode="auto">
            <a:xfrm>
              <a:off x="1292" y="2441"/>
              <a:ext cx="19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" name="Rectangle 89"/>
          <p:cNvSpPr>
            <a:spLocks noChangeArrowheads="1"/>
          </p:cNvSpPr>
          <p:nvPr/>
        </p:nvSpPr>
        <p:spPr bwMode="auto">
          <a:xfrm>
            <a:off x="2484438" y="3033713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42" name="Rectangle 52"/>
          <p:cNvSpPr>
            <a:spLocks noChangeArrowheads="1"/>
          </p:cNvSpPr>
          <p:nvPr/>
        </p:nvSpPr>
        <p:spPr bwMode="auto">
          <a:xfrm>
            <a:off x="4017963" y="3114675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  <a:endParaRPr lang="en-US" altLang="ko-KR" sz="18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708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786389" cy="16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63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순차 자료구조와 연결 자료구조의 비교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1516112"/>
            <a:ext cx="8316416" cy="266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311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/>
              <a:t>temp ← CL;;</a:t>
            </a:r>
          </a:p>
          <a:p>
            <a:pPr marL="627062" lvl="2" indent="0">
              <a:buNone/>
              <a:defRPr/>
            </a:pPr>
            <a:r>
              <a:rPr lang="ko-KR" altLang="en-US" dirty="0"/>
              <a:t>리스트가 공백리스트가 아닌 경우에는 첫 번째 노드의 주소를 임시 순회 포인터 </a:t>
            </a:r>
            <a:r>
              <a:rPr lang="en-US" altLang="ko-KR" dirty="0"/>
              <a:t>temp</a:t>
            </a:r>
            <a:r>
              <a:rPr lang="ko-KR" altLang="en-US" dirty="0"/>
              <a:t>에 저장하여 노드 순회의 시작점을 지정한다</a:t>
            </a:r>
            <a:r>
              <a:rPr lang="en-US" altLang="ko-KR" dirty="0"/>
              <a:t>.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786389" cy="16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115616" y="4725144"/>
            <a:ext cx="7272338" cy="15128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4136629" y="5210919"/>
            <a:ext cx="757237" cy="71438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830491" y="5210919"/>
            <a:ext cx="757238" cy="71438"/>
            <a:chOff x="1701" y="709"/>
            <a:chExt cx="477" cy="45"/>
          </a:xfrm>
        </p:grpSpPr>
        <p:sp>
          <p:nvSpPr>
            <p:cNvPr id="12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93"/>
          <p:cNvGrpSpPr>
            <a:grpSpLocks/>
          </p:cNvGrpSpPr>
          <p:nvPr/>
        </p:nvGrpSpPr>
        <p:grpSpPr bwMode="auto">
          <a:xfrm>
            <a:off x="1128316" y="4902944"/>
            <a:ext cx="1046163" cy="361950"/>
            <a:chOff x="1462088" y="2257425"/>
            <a:chExt cx="1046162" cy="361950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965326" y="2262188"/>
              <a:ext cx="542924" cy="3413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1462088" y="2276475"/>
              <a:ext cx="4064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>
              <a:off x="1960563" y="225742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3"/>
            <p:cNvSpPr>
              <a:spLocks noChangeShapeType="1"/>
            </p:cNvSpPr>
            <p:nvPr/>
          </p:nvSpPr>
          <p:spPr bwMode="auto">
            <a:xfrm>
              <a:off x="1960563" y="260032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4"/>
            <p:cNvSpPr>
              <a:spLocks noChangeShapeType="1"/>
            </p:cNvSpPr>
            <p:nvPr/>
          </p:nvSpPr>
          <p:spPr bwMode="auto">
            <a:xfrm>
              <a:off x="1960563" y="2257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>
              <a:off x="2505075" y="2257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2"/>
            <p:cNvSpPr>
              <a:spLocks noChangeArrowheads="1"/>
            </p:cNvSpPr>
            <p:nvPr/>
          </p:nvSpPr>
          <p:spPr bwMode="auto">
            <a:xfrm>
              <a:off x="2193925" y="243681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101"/>
          <p:cNvGrpSpPr>
            <a:grpSpLocks/>
          </p:cNvGrpSpPr>
          <p:nvPr/>
        </p:nvGrpSpPr>
        <p:grpSpPr bwMode="auto">
          <a:xfrm>
            <a:off x="2972991" y="4839444"/>
            <a:ext cx="1455738" cy="533400"/>
            <a:chOff x="3306763" y="2194409"/>
            <a:chExt cx="1455737" cy="532916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168775" y="23844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3548063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3548063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3548063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354806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4217988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476250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3306763" y="219440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4246563" y="23923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2" name="그룹 111"/>
          <p:cNvGrpSpPr>
            <a:grpSpLocks/>
          </p:cNvGrpSpPr>
          <p:nvPr/>
        </p:nvGrpSpPr>
        <p:grpSpPr bwMode="auto">
          <a:xfrm>
            <a:off x="4655741" y="4833094"/>
            <a:ext cx="1447800" cy="539750"/>
            <a:chOff x="4989513" y="2188059"/>
            <a:chExt cx="1447800" cy="539266"/>
          </a:xfrm>
        </p:grpSpPr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5845175" y="23844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5222875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5222875" y="23844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5222875" y="27273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5222875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>
              <a:off x="5892800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643731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Rectangle 45"/>
            <p:cNvSpPr>
              <a:spLocks noChangeArrowheads="1"/>
            </p:cNvSpPr>
            <p:nvPr/>
          </p:nvSpPr>
          <p:spPr bwMode="auto">
            <a:xfrm>
              <a:off x="4989513" y="218805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5905500" y="23860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1639491" y="4902944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3" name="Line 48"/>
          <p:cNvSpPr>
            <a:spLocks noChangeShapeType="1"/>
          </p:cNvSpPr>
          <p:nvPr/>
        </p:nvSpPr>
        <p:spPr bwMode="auto">
          <a:xfrm>
            <a:off x="1930004" y="5115669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4" name="그룹 123"/>
          <p:cNvGrpSpPr>
            <a:grpSpLocks/>
          </p:cNvGrpSpPr>
          <p:nvPr/>
        </p:nvGrpSpPr>
        <p:grpSpPr bwMode="auto">
          <a:xfrm>
            <a:off x="3028554" y="5714157"/>
            <a:ext cx="1066800" cy="400050"/>
            <a:chOff x="3361116" y="3068638"/>
            <a:chExt cx="1066868" cy="400050"/>
          </a:xfrm>
        </p:grpSpPr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3361116" y="3068638"/>
              <a:ext cx="542960" cy="3429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880296" y="3125788"/>
              <a:ext cx="54768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47" name="Line 51"/>
            <p:cNvSpPr>
              <a:spLocks noChangeShapeType="1"/>
            </p:cNvSpPr>
            <p:nvPr/>
          </p:nvSpPr>
          <p:spPr bwMode="auto">
            <a:xfrm>
              <a:off x="3365500" y="30686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52"/>
            <p:cNvSpPr>
              <a:spLocks noChangeShapeType="1"/>
            </p:cNvSpPr>
            <p:nvPr/>
          </p:nvSpPr>
          <p:spPr bwMode="auto">
            <a:xfrm>
              <a:off x="3365500" y="34115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53"/>
            <p:cNvSpPr>
              <a:spLocks noChangeShapeType="1"/>
            </p:cNvSpPr>
            <p:nvPr/>
          </p:nvSpPr>
          <p:spPr bwMode="auto">
            <a:xfrm>
              <a:off x="3365500" y="30686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54"/>
            <p:cNvSpPr>
              <a:spLocks noChangeShapeType="1"/>
            </p:cNvSpPr>
            <p:nvPr/>
          </p:nvSpPr>
          <p:spPr bwMode="auto">
            <a:xfrm>
              <a:off x="3910013" y="30686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3622675" y="31400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 flipV="1">
            <a:off x="3327004" y="5379194"/>
            <a:ext cx="0" cy="40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3" name="그룹 132"/>
          <p:cNvGrpSpPr>
            <a:grpSpLocks/>
          </p:cNvGrpSpPr>
          <p:nvPr/>
        </p:nvGrpSpPr>
        <p:grpSpPr bwMode="auto">
          <a:xfrm>
            <a:off x="6382941" y="4837857"/>
            <a:ext cx="1430338" cy="534987"/>
            <a:chOff x="6716713" y="2192821"/>
            <a:chExt cx="1430337" cy="534504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7553325" y="23844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6932613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Line 25"/>
            <p:cNvSpPr>
              <a:spLocks noChangeShapeType="1"/>
            </p:cNvSpPr>
            <p:nvPr/>
          </p:nvSpPr>
          <p:spPr bwMode="auto">
            <a:xfrm>
              <a:off x="6932613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6932613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27"/>
            <p:cNvSpPr>
              <a:spLocks noChangeShapeType="1"/>
            </p:cNvSpPr>
            <p:nvPr/>
          </p:nvSpPr>
          <p:spPr bwMode="auto">
            <a:xfrm>
              <a:off x="693261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28"/>
            <p:cNvSpPr>
              <a:spLocks noChangeShapeType="1"/>
            </p:cNvSpPr>
            <p:nvPr/>
          </p:nvSpPr>
          <p:spPr bwMode="auto">
            <a:xfrm>
              <a:off x="7602538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>
              <a:off x="814705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6716713" y="21928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7612063" y="239054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63" name="Oval 59"/>
            <p:cNvSpPr>
              <a:spLocks noChangeArrowheads="1"/>
            </p:cNvSpPr>
            <p:nvPr/>
          </p:nvSpPr>
          <p:spPr bwMode="auto">
            <a:xfrm>
              <a:off x="7827963" y="257810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143"/>
          <p:cNvGrpSpPr>
            <a:grpSpLocks/>
          </p:cNvGrpSpPr>
          <p:nvPr/>
        </p:nvGrpSpPr>
        <p:grpSpPr bwMode="auto">
          <a:xfrm>
            <a:off x="2857104" y="5266482"/>
            <a:ext cx="5126037" cy="315912"/>
            <a:chOff x="3190875" y="2620963"/>
            <a:chExt cx="5126038" cy="315912"/>
          </a:xfrm>
        </p:grpSpPr>
        <p:sp>
          <p:nvSpPr>
            <p:cNvPr id="65" name="Line 60"/>
            <p:cNvSpPr>
              <a:spLocks noChangeShapeType="1"/>
            </p:cNvSpPr>
            <p:nvPr/>
          </p:nvSpPr>
          <p:spPr bwMode="auto">
            <a:xfrm>
              <a:off x="7899400" y="2620963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>
              <a:off x="8316913" y="2635250"/>
              <a:ext cx="0" cy="298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Line 62"/>
            <p:cNvSpPr>
              <a:spLocks noChangeShapeType="1"/>
            </p:cNvSpPr>
            <p:nvPr/>
          </p:nvSpPr>
          <p:spPr bwMode="auto">
            <a:xfrm>
              <a:off x="3190875" y="2936875"/>
              <a:ext cx="5126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Line 63"/>
            <p:cNvSpPr>
              <a:spLocks noChangeShapeType="1"/>
            </p:cNvSpPr>
            <p:nvPr/>
          </p:nvSpPr>
          <p:spPr bwMode="auto">
            <a:xfrm>
              <a:off x="3190875" y="2635250"/>
              <a:ext cx="0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3190875" y="2635250"/>
              <a:ext cx="360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0" name="Rectangle 55"/>
          <p:cNvSpPr>
            <a:spLocks noChangeArrowheads="1"/>
          </p:cNvSpPr>
          <p:nvPr/>
        </p:nvSpPr>
        <p:spPr bwMode="auto">
          <a:xfrm>
            <a:off x="3049191" y="5871319"/>
            <a:ext cx="5413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736462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/>
              <a:t>temp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627062" lvl="2" indent="0">
              <a:buNone/>
              <a:defRPr/>
            </a:pPr>
            <a:r>
              <a:rPr lang="en-US" altLang="ko-KR" dirty="0"/>
              <a:t>     while </a:t>
            </a:r>
            <a:r>
              <a:rPr lang="ko-KR" altLang="en-US" dirty="0"/>
              <a:t>문을 수행해 순회 포인터</a:t>
            </a:r>
            <a:r>
              <a:rPr lang="ko-KR" altLang="en-US" spc="-100" dirty="0"/>
              <a:t> </a:t>
            </a:r>
            <a:r>
              <a:rPr lang="en-US" altLang="ko-KR" spc="-100" dirty="0"/>
              <a:t>temp</a:t>
            </a:r>
            <a:r>
              <a:rPr lang="ko-KR" altLang="en-US" spc="-100" dirty="0"/>
              <a:t>를 링크를 따라 </a:t>
            </a:r>
            <a:r>
              <a:rPr lang="ko-KR" altLang="en-US" u="sng" spc="-100" dirty="0"/>
              <a:t>마지막 노드까지 이동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115616" y="1844824"/>
            <a:ext cx="7272337" cy="18002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95"/>
          <p:cNvGrpSpPr>
            <a:grpSpLocks/>
          </p:cNvGrpSpPr>
          <p:nvPr/>
        </p:nvGrpSpPr>
        <p:grpSpPr bwMode="auto">
          <a:xfrm>
            <a:off x="4177903" y="2354411"/>
            <a:ext cx="757238" cy="71438"/>
            <a:chOff x="1701" y="709"/>
            <a:chExt cx="477" cy="45"/>
          </a:xfrm>
        </p:grpSpPr>
        <p:sp>
          <p:nvSpPr>
            <p:cNvPr id="8" name="Line 9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Oval 9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Group 98"/>
          <p:cNvGrpSpPr>
            <a:grpSpLocks/>
          </p:cNvGrpSpPr>
          <p:nvPr/>
        </p:nvGrpSpPr>
        <p:grpSpPr bwMode="auto">
          <a:xfrm>
            <a:off x="5871766" y="2354411"/>
            <a:ext cx="757237" cy="71438"/>
            <a:chOff x="1701" y="709"/>
            <a:chExt cx="477" cy="45"/>
          </a:xfrm>
        </p:grpSpPr>
        <p:sp>
          <p:nvSpPr>
            <p:cNvPr id="11" name="Line 99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Oval 100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0"/>
          <p:cNvGrpSpPr>
            <a:grpSpLocks/>
          </p:cNvGrpSpPr>
          <p:nvPr/>
        </p:nvGrpSpPr>
        <p:grpSpPr bwMode="auto">
          <a:xfrm>
            <a:off x="3114278" y="1984524"/>
            <a:ext cx="1355725" cy="531812"/>
            <a:chOff x="3460750" y="4583596"/>
            <a:chExt cx="1355725" cy="532917"/>
          </a:xfrm>
        </p:grpSpPr>
        <p:sp>
          <p:nvSpPr>
            <p:cNvPr id="14" name="Rectangle 66"/>
            <p:cNvSpPr>
              <a:spLocks noChangeArrowheads="1"/>
            </p:cNvSpPr>
            <p:nvPr/>
          </p:nvSpPr>
          <p:spPr bwMode="auto">
            <a:xfrm>
              <a:off x="3602038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67"/>
            <p:cNvSpPr>
              <a:spLocks noChangeShapeType="1"/>
            </p:cNvSpPr>
            <p:nvPr/>
          </p:nvSpPr>
          <p:spPr bwMode="auto">
            <a:xfrm>
              <a:off x="3602038" y="47736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68"/>
            <p:cNvSpPr>
              <a:spLocks noChangeShapeType="1"/>
            </p:cNvSpPr>
            <p:nvPr/>
          </p:nvSpPr>
          <p:spPr bwMode="auto">
            <a:xfrm>
              <a:off x="3602038" y="51165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69"/>
            <p:cNvSpPr>
              <a:spLocks noChangeShapeType="1"/>
            </p:cNvSpPr>
            <p:nvPr/>
          </p:nvSpPr>
          <p:spPr bwMode="auto">
            <a:xfrm>
              <a:off x="3602038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70"/>
            <p:cNvSpPr>
              <a:spLocks noChangeShapeType="1"/>
            </p:cNvSpPr>
            <p:nvPr/>
          </p:nvSpPr>
          <p:spPr bwMode="auto">
            <a:xfrm>
              <a:off x="4271963" y="4773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71"/>
            <p:cNvSpPr>
              <a:spLocks noChangeShapeType="1"/>
            </p:cNvSpPr>
            <p:nvPr/>
          </p:nvSpPr>
          <p:spPr bwMode="auto">
            <a:xfrm>
              <a:off x="4816475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102"/>
            <p:cNvSpPr>
              <a:spLocks noChangeArrowheads="1"/>
            </p:cNvSpPr>
            <p:nvPr/>
          </p:nvSpPr>
          <p:spPr bwMode="auto">
            <a:xfrm>
              <a:off x="3460750" y="4583596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103"/>
            <p:cNvSpPr>
              <a:spLocks noChangeArrowheads="1"/>
            </p:cNvSpPr>
            <p:nvPr/>
          </p:nvSpPr>
          <p:spPr bwMode="auto">
            <a:xfrm>
              <a:off x="4300538" y="47815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19"/>
          <p:cNvGrpSpPr>
            <a:grpSpLocks/>
          </p:cNvGrpSpPr>
          <p:nvPr/>
        </p:nvGrpSpPr>
        <p:grpSpPr bwMode="auto">
          <a:xfrm>
            <a:off x="4697016" y="1978174"/>
            <a:ext cx="1447800" cy="538162"/>
            <a:chOff x="5043488" y="4577246"/>
            <a:chExt cx="1447800" cy="539267"/>
          </a:xfrm>
        </p:grpSpPr>
        <p:sp>
          <p:nvSpPr>
            <p:cNvPr id="23" name="Rectangle 72"/>
            <p:cNvSpPr>
              <a:spLocks noChangeArrowheads="1"/>
            </p:cNvSpPr>
            <p:nvPr/>
          </p:nvSpPr>
          <p:spPr bwMode="auto">
            <a:xfrm>
              <a:off x="5899150" y="4773613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73"/>
            <p:cNvSpPr>
              <a:spLocks noChangeArrowheads="1"/>
            </p:cNvSpPr>
            <p:nvPr/>
          </p:nvSpPr>
          <p:spPr bwMode="auto">
            <a:xfrm>
              <a:off x="5276850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76"/>
            <p:cNvSpPr>
              <a:spLocks noChangeShapeType="1"/>
            </p:cNvSpPr>
            <p:nvPr/>
          </p:nvSpPr>
          <p:spPr bwMode="auto">
            <a:xfrm>
              <a:off x="5276850" y="477361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77"/>
            <p:cNvSpPr>
              <a:spLocks noChangeShapeType="1"/>
            </p:cNvSpPr>
            <p:nvPr/>
          </p:nvSpPr>
          <p:spPr bwMode="auto">
            <a:xfrm>
              <a:off x="5276850" y="511651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78"/>
            <p:cNvSpPr>
              <a:spLocks noChangeShapeType="1"/>
            </p:cNvSpPr>
            <p:nvPr/>
          </p:nvSpPr>
          <p:spPr bwMode="auto">
            <a:xfrm>
              <a:off x="5276850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79"/>
            <p:cNvSpPr>
              <a:spLocks noChangeShapeType="1"/>
            </p:cNvSpPr>
            <p:nvPr/>
          </p:nvSpPr>
          <p:spPr bwMode="auto">
            <a:xfrm>
              <a:off x="5946775" y="4773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80"/>
            <p:cNvSpPr>
              <a:spLocks noChangeShapeType="1"/>
            </p:cNvSpPr>
            <p:nvPr/>
          </p:nvSpPr>
          <p:spPr bwMode="auto">
            <a:xfrm>
              <a:off x="6491288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104"/>
            <p:cNvSpPr>
              <a:spLocks noChangeArrowheads="1"/>
            </p:cNvSpPr>
            <p:nvPr/>
          </p:nvSpPr>
          <p:spPr bwMode="auto">
            <a:xfrm>
              <a:off x="5043488" y="4577246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105"/>
            <p:cNvSpPr>
              <a:spLocks noChangeArrowheads="1"/>
            </p:cNvSpPr>
            <p:nvPr/>
          </p:nvSpPr>
          <p:spPr bwMode="auto">
            <a:xfrm>
              <a:off x="5959475" y="47752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32" name="그룹 29"/>
          <p:cNvGrpSpPr>
            <a:grpSpLocks/>
          </p:cNvGrpSpPr>
          <p:nvPr/>
        </p:nvGrpSpPr>
        <p:grpSpPr bwMode="auto">
          <a:xfrm>
            <a:off x="1172766" y="2089299"/>
            <a:ext cx="1054100" cy="361950"/>
            <a:chOff x="1519238" y="4689475"/>
            <a:chExt cx="1054100" cy="361950"/>
          </a:xfrm>
        </p:grpSpPr>
        <p:sp>
          <p:nvSpPr>
            <p:cNvPr id="33" name="Rectangle 90"/>
            <p:cNvSpPr>
              <a:spLocks noChangeArrowheads="1"/>
            </p:cNvSpPr>
            <p:nvPr/>
          </p:nvSpPr>
          <p:spPr bwMode="auto">
            <a:xfrm>
              <a:off x="1519238" y="470852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34" name="Line 91"/>
            <p:cNvSpPr>
              <a:spLocks noChangeShapeType="1"/>
            </p:cNvSpPr>
            <p:nvPr/>
          </p:nvSpPr>
          <p:spPr bwMode="auto">
            <a:xfrm>
              <a:off x="2028825" y="46894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92"/>
            <p:cNvSpPr>
              <a:spLocks noChangeShapeType="1"/>
            </p:cNvSpPr>
            <p:nvPr/>
          </p:nvSpPr>
          <p:spPr bwMode="auto">
            <a:xfrm>
              <a:off x="2028825" y="50323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93"/>
            <p:cNvSpPr>
              <a:spLocks noChangeShapeType="1"/>
            </p:cNvSpPr>
            <p:nvPr/>
          </p:nvSpPr>
          <p:spPr bwMode="auto">
            <a:xfrm>
              <a:off x="2028825" y="46894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94"/>
            <p:cNvSpPr>
              <a:spLocks noChangeShapeType="1"/>
            </p:cNvSpPr>
            <p:nvPr/>
          </p:nvSpPr>
          <p:spPr bwMode="auto">
            <a:xfrm>
              <a:off x="2573338" y="46894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Oval 101"/>
            <p:cNvSpPr>
              <a:spLocks noChangeArrowheads="1"/>
            </p:cNvSpPr>
            <p:nvPr/>
          </p:nvSpPr>
          <p:spPr bwMode="auto">
            <a:xfrm>
              <a:off x="2262188" y="48688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106"/>
            <p:cNvSpPr>
              <a:spLocks noChangeArrowheads="1"/>
            </p:cNvSpPr>
            <p:nvPr/>
          </p:nvSpPr>
          <p:spPr bwMode="auto">
            <a:xfrm>
              <a:off x="2041525" y="46894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40" name="Line 107"/>
          <p:cNvSpPr>
            <a:spLocks noChangeShapeType="1"/>
          </p:cNvSpPr>
          <p:nvPr/>
        </p:nvSpPr>
        <p:spPr bwMode="auto">
          <a:xfrm>
            <a:off x="1985566" y="2302024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1" name="그룹 38"/>
          <p:cNvGrpSpPr>
            <a:grpSpLocks/>
          </p:cNvGrpSpPr>
          <p:nvPr/>
        </p:nvGrpSpPr>
        <p:grpSpPr bwMode="auto">
          <a:xfrm>
            <a:off x="6424216" y="1960711"/>
            <a:ext cx="1430337" cy="555625"/>
            <a:chOff x="6770688" y="4559784"/>
            <a:chExt cx="1430337" cy="556729"/>
          </a:xfrm>
        </p:grpSpPr>
        <p:sp>
          <p:nvSpPr>
            <p:cNvPr id="42" name="Rectangle 81"/>
            <p:cNvSpPr>
              <a:spLocks noChangeArrowheads="1"/>
            </p:cNvSpPr>
            <p:nvPr/>
          </p:nvSpPr>
          <p:spPr bwMode="auto">
            <a:xfrm>
              <a:off x="6986588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3" name="Group 82"/>
            <p:cNvGrpSpPr>
              <a:grpSpLocks/>
            </p:cNvGrpSpPr>
            <p:nvPr/>
          </p:nvGrpSpPr>
          <p:grpSpPr bwMode="auto">
            <a:xfrm>
              <a:off x="6986588" y="4773613"/>
              <a:ext cx="1214437" cy="342900"/>
              <a:chOff x="4292" y="2863"/>
              <a:chExt cx="765" cy="216"/>
            </a:xfrm>
          </p:grpSpPr>
          <p:sp>
            <p:nvSpPr>
              <p:cNvPr id="46" name="Line 83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7" name="Group 84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8" name="Line 85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86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Line 87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Line 88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4" name="Rectangle 108"/>
            <p:cNvSpPr>
              <a:spLocks noChangeArrowheads="1"/>
            </p:cNvSpPr>
            <p:nvPr/>
          </p:nvSpPr>
          <p:spPr bwMode="auto">
            <a:xfrm>
              <a:off x="6770688" y="455978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5" name="Rectangle 109"/>
            <p:cNvSpPr>
              <a:spLocks noChangeArrowheads="1"/>
            </p:cNvSpPr>
            <p:nvPr/>
          </p:nvSpPr>
          <p:spPr bwMode="auto">
            <a:xfrm>
              <a:off x="7683500" y="47831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grpSp>
        <p:nvGrpSpPr>
          <p:cNvPr id="52" name="Group 110"/>
          <p:cNvGrpSpPr>
            <a:grpSpLocks/>
          </p:cNvGrpSpPr>
          <p:nvPr/>
        </p:nvGrpSpPr>
        <p:grpSpPr bwMode="auto">
          <a:xfrm>
            <a:off x="2915841" y="2370286"/>
            <a:ext cx="5126037" cy="344488"/>
            <a:chOff x="1946" y="2987"/>
            <a:chExt cx="3229" cy="217"/>
          </a:xfrm>
        </p:grpSpPr>
        <p:sp>
          <p:nvSpPr>
            <p:cNvPr id="53" name="Oval 111"/>
            <p:cNvSpPr>
              <a:spLocks noChangeArrowheads="1"/>
            </p:cNvSpPr>
            <p:nvPr/>
          </p:nvSpPr>
          <p:spPr bwMode="auto">
            <a:xfrm>
              <a:off x="4867" y="2987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Line 112"/>
            <p:cNvSpPr>
              <a:spLocks noChangeShapeType="1"/>
            </p:cNvSpPr>
            <p:nvPr/>
          </p:nvSpPr>
          <p:spPr bwMode="auto">
            <a:xfrm>
              <a:off x="4912" y="3014"/>
              <a:ext cx="2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Line 113"/>
            <p:cNvSpPr>
              <a:spLocks noChangeShapeType="1"/>
            </p:cNvSpPr>
            <p:nvPr/>
          </p:nvSpPr>
          <p:spPr bwMode="auto">
            <a:xfrm>
              <a:off x="5175" y="3014"/>
              <a:ext cx="0" cy="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Line 114"/>
            <p:cNvSpPr>
              <a:spLocks noChangeShapeType="1"/>
            </p:cNvSpPr>
            <p:nvPr/>
          </p:nvSpPr>
          <p:spPr bwMode="auto">
            <a:xfrm>
              <a:off x="1946" y="3204"/>
              <a:ext cx="32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Line 115"/>
            <p:cNvSpPr>
              <a:spLocks noChangeShapeType="1"/>
            </p:cNvSpPr>
            <p:nvPr/>
          </p:nvSpPr>
          <p:spPr bwMode="auto">
            <a:xfrm>
              <a:off x="1946" y="3023"/>
              <a:ext cx="0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Line 116"/>
            <p:cNvSpPr>
              <a:spLocks noChangeShapeType="1"/>
            </p:cNvSpPr>
            <p:nvPr/>
          </p:nvSpPr>
          <p:spPr bwMode="auto">
            <a:xfrm>
              <a:off x="1946" y="3023"/>
              <a:ext cx="2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" name="Group 117"/>
          <p:cNvGrpSpPr>
            <a:grpSpLocks/>
          </p:cNvGrpSpPr>
          <p:nvPr/>
        </p:nvGrpSpPr>
        <p:grpSpPr bwMode="auto">
          <a:xfrm>
            <a:off x="3009503" y="2540149"/>
            <a:ext cx="639763" cy="1025525"/>
            <a:chOff x="4268" y="3094"/>
            <a:chExt cx="403" cy="646"/>
          </a:xfrm>
        </p:grpSpPr>
        <p:sp>
          <p:nvSpPr>
            <p:cNvPr id="60" name="Rectangle 11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Rectangle 119"/>
            <p:cNvSpPr>
              <a:spLocks noChangeArrowheads="1"/>
            </p:cNvSpPr>
            <p:nvPr/>
          </p:nvSpPr>
          <p:spPr bwMode="auto">
            <a:xfrm>
              <a:off x="4268" y="3524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62" name="Line 12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12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12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12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Rectangle 124"/>
            <p:cNvSpPr>
              <a:spLocks noChangeArrowheads="1"/>
            </p:cNvSpPr>
            <p:nvPr/>
          </p:nvSpPr>
          <p:spPr bwMode="auto">
            <a:xfrm>
              <a:off x="4306" y="3402"/>
              <a:ext cx="365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  <p:sp>
          <p:nvSpPr>
            <p:cNvPr id="67" name="Oval 12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12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Group 127"/>
          <p:cNvGrpSpPr>
            <a:grpSpLocks/>
          </p:cNvGrpSpPr>
          <p:nvPr/>
        </p:nvGrpSpPr>
        <p:grpSpPr bwMode="auto">
          <a:xfrm>
            <a:off x="4665266" y="2540149"/>
            <a:ext cx="639762" cy="1025525"/>
            <a:chOff x="4268" y="3094"/>
            <a:chExt cx="403" cy="646"/>
          </a:xfrm>
        </p:grpSpPr>
        <p:sp>
          <p:nvSpPr>
            <p:cNvPr id="70" name="Rectangle 12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Rectangle 129"/>
            <p:cNvSpPr>
              <a:spLocks noChangeArrowheads="1"/>
            </p:cNvSpPr>
            <p:nvPr/>
          </p:nvSpPr>
          <p:spPr bwMode="auto">
            <a:xfrm>
              <a:off x="4268" y="3524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72" name="Line 13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13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13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13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Rectangle 134"/>
            <p:cNvSpPr>
              <a:spLocks noChangeArrowheads="1"/>
            </p:cNvSpPr>
            <p:nvPr/>
          </p:nvSpPr>
          <p:spPr bwMode="auto">
            <a:xfrm>
              <a:off x="4306" y="3402"/>
              <a:ext cx="365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  <p:sp>
          <p:nvSpPr>
            <p:cNvPr id="77" name="Oval 13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Line 13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9" name="Group 137"/>
          <p:cNvGrpSpPr>
            <a:grpSpLocks/>
          </p:cNvGrpSpPr>
          <p:nvPr/>
        </p:nvGrpSpPr>
        <p:grpSpPr bwMode="auto">
          <a:xfrm>
            <a:off x="6394053" y="2538561"/>
            <a:ext cx="639763" cy="1027113"/>
            <a:chOff x="4268" y="3094"/>
            <a:chExt cx="403" cy="647"/>
          </a:xfrm>
        </p:grpSpPr>
        <p:sp>
          <p:nvSpPr>
            <p:cNvPr id="80" name="Rectangle 13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139"/>
            <p:cNvSpPr>
              <a:spLocks noChangeArrowheads="1"/>
            </p:cNvSpPr>
            <p:nvPr/>
          </p:nvSpPr>
          <p:spPr bwMode="auto">
            <a:xfrm>
              <a:off x="4268" y="3525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82" name="Line 14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14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14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Line 14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Rectangle 144"/>
            <p:cNvSpPr>
              <a:spLocks noChangeArrowheads="1"/>
            </p:cNvSpPr>
            <p:nvPr/>
          </p:nvSpPr>
          <p:spPr bwMode="auto">
            <a:xfrm>
              <a:off x="4306" y="3403"/>
              <a:ext cx="365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300</a:t>
              </a:r>
            </a:p>
          </p:txBody>
        </p:sp>
        <p:sp>
          <p:nvSpPr>
            <p:cNvPr id="87" name="Oval 14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Line 14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990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c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1255713" lvl="2" indent="0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리스트의 마지막 노드의 링크 값을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new</a:t>
            </a:r>
            <a:r>
              <a:rPr lang="ko-KR" altLang="en-US" sz="1600" b="1" dirty="0">
                <a:solidFill>
                  <a:srgbClr val="FF0000"/>
                </a:solidFill>
              </a:rPr>
              <a:t>의 링크에 </a:t>
            </a:r>
            <a:r>
              <a:rPr lang="ko-KR" altLang="en-US" sz="1600" dirty="0"/>
              <a:t>저장한다</a:t>
            </a:r>
            <a:r>
              <a:rPr lang="en-US" altLang="ko-KR" sz="1600" dirty="0"/>
              <a:t>. </a:t>
            </a:r>
            <a:r>
              <a:rPr lang="ko-KR" altLang="en-US" sz="1600" dirty="0"/>
              <a:t>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는  노드 </a:t>
            </a:r>
            <a:r>
              <a:rPr lang="en-US" altLang="ko-KR" sz="1600" dirty="0"/>
              <a:t>temp</a:t>
            </a:r>
            <a:r>
              <a:rPr lang="ko-KR" altLang="en-US" sz="1600" dirty="0"/>
              <a:t>의 다음 노드인 첫 번째 노드와 연결된다</a:t>
            </a:r>
            <a:r>
              <a:rPr lang="en-US" altLang="ko-KR" sz="1600" dirty="0"/>
              <a:t>.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d </a:t>
            </a:r>
            <a:r>
              <a:rPr lang="en-US" altLang="ko-KR" dirty="0" err="1"/>
              <a:t>temp.link</a:t>
            </a:r>
            <a:r>
              <a:rPr lang="en-US" altLang="ko-KR" dirty="0"/>
              <a:t> ← new;</a:t>
            </a:r>
          </a:p>
          <a:p>
            <a:pPr marL="1346200" lvl="2" indent="0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포인터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값을 </a:t>
            </a:r>
            <a:r>
              <a:rPr lang="ko-KR" altLang="en-US" sz="1600" b="1" dirty="0">
                <a:solidFill>
                  <a:srgbClr val="FF0000"/>
                </a:solidFill>
              </a:rPr>
              <a:t>포인터 </a:t>
            </a:r>
            <a:r>
              <a:rPr lang="en-US" altLang="ko-KR" sz="1600" b="1" dirty="0">
                <a:solidFill>
                  <a:srgbClr val="FF0000"/>
                </a:solidFill>
              </a:rPr>
              <a:t>temp</a:t>
            </a:r>
            <a:r>
              <a:rPr lang="ko-KR" altLang="en-US" sz="1600" b="1" dirty="0">
                <a:solidFill>
                  <a:srgbClr val="FF0000"/>
                </a:solidFill>
              </a:rPr>
              <a:t>가 가리키고 있는 마지막 노드의 링크에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리스트의 마지막 노드가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를 가리키게 한다</a:t>
            </a:r>
            <a:r>
              <a:rPr lang="en-US" altLang="ko-KR" sz="1600" dirty="0"/>
              <a:t>.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807063" y="1916832"/>
            <a:ext cx="8101013" cy="163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7084038" y="2029544"/>
            <a:ext cx="1444625" cy="531813"/>
            <a:chOff x="7346950" y="2125365"/>
            <a:chExt cx="1444625" cy="531813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248650" y="2334915"/>
              <a:ext cx="542925" cy="32226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7562850" y="231269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7346950" y="2125365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8475663" y="250954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7299938" y="2216869"/>
            <a:ext cx="1214438" cy="342900"/>
            <a:chOff x="4292" y="2863"/>
            <a:chExt cx="765" cy="216"/>
          </a:xfrm>
        </p:grpSpPr>
        <p:sp>
          <p:nvSpPr>
            <p:cNvPr id="13" name="Line 25"/>
            <p:cNvSpPr>
              <a:spLocks noChangeShapeType="1"/>
            </p:cNvSpPr>
            <p:nvPr/>
          </p:nvSpPr>
          <p:spPr bwMode="auto">
            <a:xfrm>
              <a:off x="4292" y="2863"/>
              <a:ext cx="7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4292" y="2863"/>
              <a:ext cx="765" cy="216"/>
              <a:chOff x="4292" y="2863"/>
              <a:chExt cx="765" cy="216"/>
            </a:xfrm>
          </p:grpSpPr>
          <p:sp>
            <p:nvSpPr>
              <p:cNvPr id="15" name="Line 27"/>
              <p:cNvSpPr>
                <a:spLocks noChangeShapeType="1"/>
              </p:cNvSpPr>
              <p:nvPr/>
            </p:nvSpPr>
            <p:spPr bwMode="auto">
              <a:xfrm>
                <a:off x="4292" y="3079"/>
                <a:ext cx="76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6" name="Line 28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7" name="Line 29"/>
              <p:cNvSpPr>
                <a:spLocks noChangeShapeType="1"/>
              </p:cNvSpPr>
              <p:nvPr/>
            </p:nvSpPr>
            <p:spPr bwMode="auto">
              <a:xfrm>
                <a:off x="4714" y="2863"/>
                <a:ext cx="0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8" name="Line 30"/>
              <p:cNvSpPr>
                <a:spLocks noChangeShapeType="1"/>
              </p:cNvSpPr>
              <p:nvPr/>
            </p:nvSpPr>
            <p:spPr bwMode="auto">
              <a:xfrm>
                <a:off x="5057" y="2863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9" name="Group 37"/>
          <p:cNvGrpSpPr>
            <a:grpSpLocks/>
          </p:cNvGrpSpPr>
          <p:nvPr/>
        </p:nvGrpSpPr>
        <p:grpSpPr bwMode="auto">
          <a:xfrm>
            <a:off x="4837726" y="2397844"/>
            <a:ext cx="757237" cy="71438"/>
            <a:chOff x="1701" y="709"/>
            <a:chExt cx="477" cy="45"/>
          </a:xfrm>
        </p:grpSpPr>
        <p:sp>
          <p:nvSpPr>
            <p:cNvPr id="20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Group 40"/>
          <p:cNvGrpSpPr>
            <a:grpSpLocks/>
          </p:cNvGrpSpPr>
          <p:nvPr/>
        </p:nvGrpSpPr>
        <p:grpSpPr bwMode="auto">
          <a:xfrm>
            <a:off x="6531588" y="2397844"/>
            <a:ext cx="757238" cy="71438"/>
            <a:chOff x="1701" y="709"/>
            <a:chExt cx="477" cy="45"/>
          </a:xfrm>
        </p:grpSpPr>
        <p:sp>
          <p:nvSpPr>
            <p:cNvPr id="23" name="Line 4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Oval 4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2"/>
          <p:cNvGrpSpPr>
            <a:grpSpLocks/>
          </p:cNvGrpSpPr>
          <p:nvPr/>
        </p:nvGrpSpPr>
        <p:grpSpPr bwMode="auto">
          <a:xfrm>
            <a:off x="3774101" y="2026369"/>
            <a:ext cx="1355725" cy="533400"/>
            <a:chOff x="4037013" y="2122674"/>
            <a:chExt cx="1355725" cy="532916"/>
          </a:xfrm>
        </p:grpSpPr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4178300" y="231269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4178300" y="231269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4178300" y="265559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4178300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4848225" y="231269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392738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Rectangle 44"/>
            <p:cNvSpPr>
              <a:spLocks noChangeArrowheads="1"/>
            </p:cNvSpPr>
            <p:nvPr/>
          </p:nvSpPr>
          <p:spPr bwMode="auto">
            <a:xfrm>
              <a:off x="4037013" y="212267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3" name="Rectangle 45"/>
            <p:cNvSpPr>
              <a:spLocks noChangeArrowheads="1"/>
            </p:cNvSpPr>
            <p:nvPr/>
          </p:nvSpPr>
          <p:spPr bwMode="auto">
            <a:xfrm>
              <a:off x="4876800" y="232062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4" name="그룹 31"/>
          <p:cNvGrpSpPr>
            <a:grpSpLocks/>
          </p:cNvGrpSpPr>
          <p:nvPr/>
        </p:nvGrpSpPr>
        <p:grpSpPr bwMode="auto">
          <a:xfrm>
            <a:off x="5356838" y="2020019"/>
            <a:ext cx="1447800" cy="539750"/>
            <a:chOff x="5619750" y="2115493"/>
            <a:chExt cx="1447800" cy="540097"/>
          </a:xfrm>
        </p:grpSpPr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6475413" y="2312690"/>
              <a:ext cx="59213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5853113" y="231269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5853113" y="231269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19"/>
            <p:cNvSpPr>
              <a:spLocks noChangeShapeType="1"/>
            </p:cNvSpPr>
            <p:nvPr/>
          </p:nvSpPr>
          <p:spPr bwMode="auto">
            <a:xfrm>
              <a:off x="5853113" y="265559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0"/>
            <p:cNvSpPr>
              <a:spLocks noChangeShapeType="1"/>
            </p:cNvSpPr>
            <p:nvPr/>
          </p:nvSpPr>
          <p:spPr bwMode="auto">
            <a:xfrm>
              <a:off x="5853113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6523038" y="231269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1" name="Line 22"/>
            <p:cNvSpPr>
              <a:spLocks noChangeShapeType="1"/>
            </p:cNvSpPr>
            <p:nvPr/>
          </p:nvSpPr>
          <p:spPr bwMode="auto">
            <a:xfrm>
              <a:off x="7067550" y="231269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5619750" y="2115493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6535738" y="231427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44" name="그룹 41"/>
          <p:cNvGrpSpPr>
            <a:grpSpLocks/>
          </p:cNvGrpSpPr>
          <p:nvPr/>
        </p:nvGrpSpPr>
        <p:grpSpPr bwMode="auto">
          <a:xfrm>
            <a:off x="1054713" y="2061294"/>
            <a:ext cx="1054100" cy="361950"/>
            <a:chOff x="1317625" y="2157115"/>
            <a:chExt cx="1054100" cy="361950"/>
          </a:xfrm>
        </p:grpSpPr>
        <p:sp>
          <p:nvSpPr>
            <p:cNvPr id="45" name="Rectangle 32"/>
            <p:cNvSpPr>
              <a:spLocks noChangeArrowheads="1"/>
            </p:cNvSpPr>
            <p:nvPr/>
          </p:nvSpPr>
          <p:spPr bwMode="auto">
            <a:xfrm>
              <a:off x="1317625" y="2176165"/>
              <a:ext cx="4175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46" name="Line 33"/>
            <p:cNvSpPr>
              <a:spLocks noChangeShapeType="1"/>
            </p:cNvSpPr>
            <p:nvPr/>
          </p:nvSpPr>
          <p:spPr bwMode="auto">
            <a:xfrm>
              <a:off x="1827213" y="215711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34"/>
            <p:cNvSpPr>
              <a:spLocks noChangeShapeType="1"/>
            </p:cNvSpPr>
            <p:nvPr/>
          </p:nvSpPr>
          <p:spPr bwMode="auto">
            <a:xfrm>
              <a:off x="1827213" y="250001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35"/>
            <p:cNvSpPr>
              <a:spLocks noChangeShapeType="1"/>
            </p:cNvSpPr>
            <p:nvPr/>
          </p:nvSpPr>
          <p:spPr bwMode="auto">
            <a:xfrm>
              <a:off x="1827213" y="215711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36"/>
            <p:cNvSpPr>
              <a:spLocks noChangeShapeType="1"/>
            </p:cNvSpPr>
            <p:nvPr/>
          </p:nvSpPr>
          <p:spPr bwMode="auto">
            <a:xfrm>
              <a:off x="2371725" y="215711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Oval 43"/>
            <p:cNvSpPr>
              <a:spLocks noChangeArrowheads="1"/>
            </p:cNvSpPr>
            <p:nvPr/>
          </p:nvSpPr>
          <p:spPr bwMode="auto">
            <a:xfrm>
              <a:off x="2060575" y="233650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1839913" y="215711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1867513" y="2274019"/>
            <a:ext cx="20526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7996851" y="2229569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grpSp>
        <p:nvGrpSpPr>
          <p:cNvPr id="54" name="그룹 51"/>
          <p:cNvGrpSpPr>
            <a:grpSpLocks/>
          </p:cNvGrpSpPr>
          <p:nvPr/>
        </p:nvGrpSpPr>
        <p:grpSpPr bwMode="auto">
          <a:xfrm>
            <a:off x="3575663" y="2456582"/>
            <a:ext cx="5126038" cy="301625"/>
            <a:chOff x="3838575" y="2552403"/>
            <a:chExt cx="5126038" cy="301625"/>
          </a:xfrm>
        </p:grpSpPr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8547100" y="2552403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8964613" y="2552403"/>
              <a:ext cx="0" cy="298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3838575" y="2854028"/>
              <a:ext cx="5126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>
              <a:off x="3838575" y="2622253"/>
              <a:ext cx="0" cy="231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3838575" y="2623840"/>
              <a:ext cx="360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0" name="그룹 57"/>
          <p:cNvGrpSpPr>
            <a:grpSpLocks/>
          </p:cNvGrpSpPr>
          <p:nvPr/>
        </p:nvGrpSpPr>
        <p:grpSpPr bwMode="auto">
          <a:xfrm>
            <a:off x="7053876" y="2581994"/>
            <a:ext cx="587375" cy="952500"/>
            <a:chOff x="7316788" y="2677815"/>
            <a:chExt cx="587375" cy="952500"/>
          </a:xfrm>
        </p:grpSpPr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7316788" y="3287415"/>
              <a:ext cx="54768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62" name="Line 59"/>
            <p:cNvSpPr>
              <a:spLocks noChangeShapeType="1"/>
            </p:cNvSpPr>
            <p:nvPr/>
          </p:nvSpPr>
          <p:spPr bwMode="auto">
            <a:xfrm>
              <a:off x="7359650" y="301277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359650" y="335567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61"/>
            <p:cNvSpPr>
              <a:spLocks noChangeShapeType="1"/>
            </p:cNvSpPr>
            <p:nvPr/>
          </p:nvSpPr>
          <p:spPr bwMode="auto">
            <a:xfrm>
              <a:off x="7359650" y="301277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62"/>
            <p:cNvSpPr>
              <a:spLocks noChangeShapeType="1"/>
            </p:cNvSpPr>
            <p:nvPr/>
          </p:nvSpPr>
          <p:spPr bwMode="auto">
            <a:xfrm>
              <a:off x="7904163" y="301277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77113" y="3168905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67" name="Oval 64"/>
            <p:cNvSpPr>
              <a:spLocks noChangeArrowheads="1"/>
            </p:cNvSpPr>
            <p:nvPr/>
          </p:nvSpPr>
          <p:spPr bwMode="auto">
            <a:xfrm>
              <a:off x="7616825" y="308421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65"/>
            <p:cNvSpPr>
              <a:spLocks noChangeShapeType="1"/>
            </p:cNvSpPr>
            <p:nvPr/>
          </p:nvSpPr>
          <p:spPr bwMode="auto">
            <a:xfrm flipV="1">
              <a:off x="7654925" y="2677815"/>
              <a:ext cx="0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그룹 66"/>
          <p:cNvGrpSpPr>
            <a:grpSpLocks/>
          </p:cNvGrpSpPr>
          <p:nvPr/>
        </p:nvGrpSpPr>
        <p:grpSpPr bwMode="auto">
          <a:xfrm>
            <a:off x="2134213" y="2874094"/>
            <a:ext cx="1422400" cy="541338"/>
            <a:chOff x="2397125" y="2969363"/>
            <a:chExt cx="1422400" cy="541890"/>
          </a:xfrm>
        </p:grpSpPr>
        <p:sp>
          <p:nvSpPr>
            <p:cNvPr id="70" name="Rectangle 6"/>
            <p:cNvSpPr>
              <a:spLocks noChangeArrowheads="1"/>
            </p:cNvSpPr>
            <p:nvPr/>
          </p:nvSpPr>
          <p:spPr bwMode="auto">
            <a:xfrm>
              <a:off x="3276600" y="3163590"/>
              <a:ext cx="542925" cy="34766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Text Box 66"/>
            <p:cNvSpPr txBox="1">
              <a:spLocks noChangeArrowheads="1"/>
            </p:cNvSpPr>
            <p:nvPr/>
          </p:nvSpPr>
          <p:spPr bwMode="auto">
            <a:xfrm>
              <a:off x="2605088" y="3157240"/>
              <a:ext cx="671512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>
              <a:off x="2603500" y="315565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68"/>
            <p:cNvSpPr>
              <a:spLocks noChangeShapeType="1"/>
            </p:cNvSpPr>
            <p:nvPr/>
          </p:nvSpPr>
          <p:spPr bwMode="auto">
            <a:xfrm>
              <a:off x="2603500" y="349855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69"/>
            <p:cNvSpPr>
              <a:spLocks noChangeShapeType="1"/>
            </p:cNvSpPr>
            <p:nvPr/>
          </p:nvSpPr>
          <p:spPr bwMode="auto">
            <a:xfrm>
              <a:off x="2603500" y="315565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>
              <a:off x="3273425" y="315565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3817938" y="315565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2397125" y="2969363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78" name="Oval 78"/>
            <p:cNvSpPr>
              <a:spLocks noChangeArrowheads="1"/>
            </p:cNvSpPr>
            <p:nvPr/>
          </p:nvSpPr>
          <p:spPr bwMode="auto">
            <a:xfrm>
              <a:off x="3525838" y="319851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9" name="그룹 76"/>
          <p:cNvGrpSpPr>
            <a:grpSpLocks/>
          </p:cNvGrpSpPr>
          <p:nvPr/>
        </p:nvGrpSpPr>
        <p:grpSpPr bwMode="auto">
          <a:xfrm>
            <a:off x="924538" y="3043957"/>
            <a:ext cx="1008063" cy="404812"/>
            <a:chOff x="1187450" y="3139778"/>
            <a:chExt cx="1008063" cy="404812"/>
          </a:xfrm>
        </p:grpSpPr>
        <p:sp>
          <p:nvSpPr>
            <p:cNvPr id="80" name="Rectangle 73"/>
            <p:cNvSpPr>
              <a:spLocks noChangeArrowheads="1"/>
            </p:cNvSpPr>
            <p:nvPr/>
          </p:nvSpPr>
          <p:spPr bwMode="auto">
            <a:xfrm>
              <a:off x="1187450" y="3201690"/>
              <a:ext cx="4048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81" name="Line 74"/>
            <p:cNvSpPr>
              <a:spLocks noChangeShapeType="1"/>
            </p:cNvSpPr>
            <p:nvPr/>
          </p:nvSpPr>
          <p:spPr bwMode="auto">
            <a:xfrm>
              <a:off x="1651000" y="314454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75"/>
            <p:cNvSpPr>
              <a:spLocks noChangeShapeType="1"/>
            </p:cNvSpPr>
            <p:nvPr/>
          </p:nvSpPr>
          <p:spPr bwMode="auto">
            <a:xfrm>
              <a:off x="1651000" y="348744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76"/>
            <p:cNvSpPr>
              <a:spLocks noChangeShapeType="1"/>
            </p:cNvSpPr>
            <p:nvPr/>
          </p:nvSpPr>
          <p:spPr bwMode="auto">
            <a:xfrm>
              <a:off x="1651000" y="314454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77"/>
            <p:cNvSpPr>
              <a:spLocks noChangeShapeType="1"/>
            </p:cNvSpPr>
            <p:nvPr/>
          </p:nvSpPr>
          <p:spPr bwMode="auto">
            <a:xfrm>
              <a:off x="2195513" y="314454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Oval 79"/>
            <p:cNvSpPr>
              <a:spLocks noChangeArrowheads="1"/>
            </p:cNvSpPr>
            <p:nvPr/>
          </p:nvSpPr>
          <p:spPr bwMode="auto">
            <a:xfrm>
              <a:off x="1893888" y="332710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1658938" y="313977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</p:grpSp>
      <p:sp>
        <p:nvSpPr>
          <p:cNvPr id="87" name="Line 81"/>
          <p:cNvSpPr>
            <a:spLocks noChangeShapeType="1"/>
          </p:cNvSpPr>
          <p:nvPr/>
        </p:nvSpPr>
        <p:spPr bwMode="auto">
          <a:xfrm>
            <a:off x="1707176" y="3264619"/>
            <a:ext cx="633412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8" name="Rectangle 82"/>
          <p:cNvSpPr>
            <a:spLocks noChangeArrowheads="1"/>
          </p:cNvSpPr>
          <p:nvPr/>
        </p:nvSpPr>
        <p:spPr bwMode="auto">
          <a:xfrm>
            <a:off x="3027976" y="3202707"/>
            <a:ext cx="560387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grpSp>
        <p:nvGrpSpPr>
          <p:cNvPr id="89" name="Group 83"/>
          <p:cNvGrpSpPr>
            <a:grpSpLocks/>
          </p:cNvGrpSpPr>
          <p:nvPr/>
        </p:nvGrpSpPr>
        <p:grpSpPr bwMode="auto">
          <a:xfrm>
            <a:off x="3301026" y="2381969"/>
            <a:ext cx="649287" cy="720725"/>
            <a:chOff x="2290" y="2069"/>
            <a:chExt cx="409" cy="454"/>
          </a:xfrm>
        </p:grpSpPr>
        <p:sp>
          <p:nvSpPr>
            <p:cNvPr id="90" name="Line 84"/>
            <p:cNvSpPr>
              <a:spLocks noChangeShapeType="1"/>
            </p:cNvSpPr>
            <p:nvPr/>
          </p:nvSpPr>
          <p:spPr bwMode="auto">
            <a:xfrm flipV="1">
              <a:off x="2290" y="2069"/>
              <a:ext cx="0" cy="4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2290" y="2078"/>
              <a:ext cx="40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2" name="직사각형 91"/>
          <p:cNvSpPr/>
          <p:nvPr/>
        </p:nvSpPr>
        <p:spPr bwMode="auto">
          <a:xfrm>
            <a:off x="814388" y="4757694"/>
            <a:ext cx="8101012" cy="16367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3" name="Group 117"/>
          <p:cNvGrpSpPr>
            <a:grpSpLocks/>
          </p:cNvGrpSpPr>
          <p:nvPr/>
        </p:nvGrpSpPr>
        <p:grpSpPr bwMode="auto">
          <a:xfrm>
            <a:off x="4903788" y="5316494"/>
            <a:ext cx="757237" cy="71437"/>
            <a:chOff x="1701" y="709"/>
            <a:chExt cx="477" cy="45"/>
          </a:xfrm>
        </p:grpSpPr>
        <p:sp>
          <p:nvSpPr>
            <p:cNvPr id="94" name="Line 11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Oval 11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6" name="Group 120"/>
          <p:cNvGrpSpPr>
            <a:grpSpLocks/>
          </p:cNvGrpSpPr>
          <p:nvPr/>
        </p:nvGrpSpPr>
        <p:grpSpPr bwMode="auto">
          <a:xfrm>
            <a:off x="6597650" y="5316494"/>
            <a:ext cx="757238" cy="71437"/>
            <a:chOff x="1701" y="709"/>
            <a:chExt cx="477" cy="45"/>
          </a:xfrm>
        </p:grpSpPr>
        <p:sp>
          <p:nvSpPr>
            <p:cNvPr id="97" name="Line 12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8" name="Oval 12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9" name="그룹 96"/>
          <p:cNvGrpSpPr>
            <a:grpSpLocks/>
          </p:cNvGrpSpPr>
          <p:nvPr/>
        </p:nvGrpSpPr>
        <p:grpSpPr bwMode="auto">
          <a:xfrm>
            <a:off x="3840163" y="4945019"/>
            <a:ext cx="1355725" cy="533400"/>
            <a:chOff x="3965575" y="4786970"/>
            <a:chExt cx="1355725" cy="532916"/>
          </a:xfrm>
        </p:grpSpPr>
        <p:sp>
          <p:nvSpPr>
            <p:cNvPr id="100" name="Rectangle 88"/>
            <p:cNvSpPr>
              <a:spLocks noChangeArrowheads="1"/>
            </p:cNvSpPr>
            <p:nvPr/>
          </p:nvSpPr>
          <p:spPr bwMode="auto">
            <a:xfrm>
              <a:off x="4106863" y="497698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Line 89"/>
            <p:cNvSpPr>
              <a:spLocks noChangeShapeType="1"/>
            </p:cNvSpPr>
            <p:nvPr/>
          </p:nvSpPr>
          <p:spPr bwMode="auto">
            <a:xfrm>
              <a:off x="4106863" y="4976986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2" name="Line 90"/>
            <p:cNvSpPr>
              <a:spLocks noChangeShapeType="1"/>
            </p:cNvSpPr>
            <p:nvPr/>
          </p:nvSpPr>
          <p:spPr bwMode="auto">
            <a:xfrm>
              <a:off x="4106863" y="5319886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3" name="Line 91"/>
            <p:cNvSpPr>
              <a:spLocks noChangeShapeType="1"/>
            </p:cNvSpPr>
            <p:nvPr/>
          </p:nvSpPr>
          <p:spPr bwMode="auto">
            <a:xfrm>
              <a:off x="4106863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4" name="Line 92"/>
            <p:cNvSpPr>
              <a:spLocks noChangeShapeType="1"/>
            </p:cNvSpPr>
            <p:nvPr/>
          </p:nvSpPr>
          <p:spPr bwMode="auto">
            <a:xfrm>
              <a:off x="4776788" y="497698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5" name="Line 93"/>
            <p:cNvSpPr>
              <a:spLocks noChangeShapeType="1"/>
            </p:cNvSpPr>
            <p:nvPr/>
          </p:nvSpPr>
          <p:spPr bwMode="auto">
            <a:xfrm>
              <a:off x="5321300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6" name="Rectangle 124"/>
            <p:cNvSpPr>
              <a:spLocks noChangeArrowheads="1"/>
            </p:cNvSpPr>
            <p:nvPr/>
          </p:nvSpPr>
          <p:spPr bwMode="auto">
            <a:xfrm>
              <a:off x="3965575" y="4786970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07" name="Rectangle 125"/>
            <p:cNvSpPr>
              <a:spLocks noChangeArrowheads="1"/>
            </p:cNvSpPr>
            <p:nvPr/>
          </p:nvSpPr>
          <p:spPr bwMode="auto">
            <a:xfrm>
              <a:off x="4805363" y="498492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108" name="그룹 105"/>
          <p:cNvGrpSpPr>
            <a:grpSpLocks/>
          </p:cNvGrpSpPr>
          <p:nvPr/>
        </p:nvGrpSpPr>
        <p:grpSpPr bwMode="auto">
          <a:xfrm>
            <a:off x="5422900" y="4938669"/>
            <a:ext cx="1447800" cy="539750"/>
            <a:chOff x="5548313" y="4780620"/>
            <a:chExt cx="1447800" cy="539266"/>
          </a:xfrm>
        </p:grpSpPr>
        <p:sp>
          <p:nvSpPr>
            <p:cNvPr id="109" name="Rectangle 94"/>
            <p:cNvSpPr>
              <a:spLocks noChangeArrowheads="1"/>
            </p:cNvSpPr>
            <p:nvPr/>
          </p:nvSpPr>
          <p:spPr bwMode="auto">
            <a:xfrm>
              <a:off x="6403975" y="4976986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Rectangle 95"/>
            <p:cNvSpPr>
              <a:spLocks noChangeArrowheads="1"/>
            </p:cNvSpPr>
            <p:nvPr/>
          </p:nvSpPr>
          <p:spPr bwMode="auto">
            <a:xfrm>
              <a:off x="5781675" y="497698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Line 98"/>
            <p:cNvSpPr>
              <a:spLocks noChangeShapeType="1"/>
            </p:cNvSpPr>
            <p:nvPr/>
          </p:nvSpPr>
          <p:spPr bwMode="auto">
            <a:xfrm>
              <a:off x="5781675" y="4976986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2" name="Line 99"/>
            <p:cNvSpPr>
              <a:spLocks noChangeShapeType="1"/>
            </p:cNvSpPr>
            <p:nvPr/>
          </p:nvSpPr>
          <p:spPr bwMode="auto">
            <a:xfrm>
              <a:off x="5781675" y="5319886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3" name="Line 100"/>
            <p:cNvSpPr>
              <a:spLocks noChangeShapeType="1"/>
            </p:cNvSpPr>
            <p:nvPr/>
          </p:nvSpPr>
          <p:spPr bwMode="auto">
            <a:xfrm>
              <a:off x="5781675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4" name="Line 101"/>
            <p:cNvSpPr>
              <a:spLocks noChangeShapeType="1"/>
            </p:cNvSpPr>
            <p:nvPr/>
          </p:nvSpPr>
          <p:spPr bwMode="auto">
            <a:xfrm>
              <a:off x="6451600" y="497698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5" name="Line 102"/>
            <p:cNvSpPr>
              <a:spLocks noChangeShapeType="1"/>
            </p:cNvSpPr>
            <p:nvPr/>
          </p:nvSpPr>
          <p:spPr bwMode="auto">
            <a:xfrm>
              <a:off x="6996113" y="49769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6" name="Rectangle 126"/>
            <p:cNvSpPr>
              <a:spLocks noChangeArrowheads="1"/>
            </p:cNvSpPr>
            <p:nvPr/>
          </p:nvSpPr>
          <p:spPr bwMode="auto">
            <a:xfrm>
              <a:off x="5548313" y="4780620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17" name="Rectangle 127"/>
            <p:cNvSpPr>
              <a:spLocks noChangeArrowheads="1"/>
            </p:cNvSpPr>
            <p:nvPr/>
          </p:nvSpPr>
          <p:spPr bwMode="auto">
            <a:xfrm>
              <a:off x="6464300" y="4978574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118" name="그룹 115"/>
          <p:cNvGrpSpPr>
            <a:grpSpLocks/>
          </p:cNvGrpSpPr>
          <p:nvPr/>
        </p:nvGrpSpPr>
        <p:grpSpPr bwMode="auto">
          <a:xfrm>
            <a:off x="1120775" y="4979944"/>
            <a:ext cx="1054100" cy="361950"/>
            <a:chOff x="1246188" y="4821411"/>
            <a:chExt cx="1054100" cy="361950"/>
          </a:xfrm>
        </p:grpSpPr>
        <p:sp>
          <p:nvSpPr>
            <p:cNvPr id="119" name="Rectangle 112"/>
            <p:cNvSpPr>
              <a:spLocks noChangeArrowheads="1"/>
            </p:cNvSpPr>
            <p:nvPr/>
          </p:nvSpPr>
          <p:spPr bwMode="auto">
            <a:xfrm>
              <a:off x="1246188" y="4840461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20" name="Line 113"/>
            <p:cNvSpPr>
              <a:spLocks noChangeShapeType="1"/>
            </p:cNvSpPr>
            <p:nvPr/>
          </p:nvSpPr>
          <p:spPr bwMode="auto">
            <a:xfrm>
              <a:off x="1755775" y="4821411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1" name="Line 114"/>
            <p:cNvSpPr>
              <a:spLocks noChangeShapeType="1"/>
            </p:cNvSpPr>
            <p:nvPr/>
          </p:nvSpPr>
          <p:spPr bwMode="auto">
            <a:xfrm>
              <a:off x="1755775" y="5164311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2" name="Line 115"/>
            <p:cNvSpPr>
              <a:spLocks noChangeShapeType="1"/>
            </p:cNvSpPr>
            <p:nvPr/>
          </p:nvSpPr>
          <p:spPr bwMode="auto">
            <a:xfrm>
              <a:off x="1755775" y="4821411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3" name="Line 116"/>
            <p:cNvSpPr>
              <a:spLocks noChangeShapeType="1"/>
            </p:cNvSpPr>
            <p:nvPr/>
          </p:nvSpPr>
          <p:spPr bwMode="auto">
            <a:xfrm>
              <a:off x="2300288" y="482141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4" name="Oval 123"/>
            <p:cNvSpPr>
              <a:spLocks noChangeArrowheads="1"/>
            </p:cNvSpPr>
            <p:nvPr/>
          </p:nvSpPr>
          <p:spPr bwMode="auto">
            <a:xfrm>
              <a:off x="1989138" y="5000799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Rectangle 128"/>
            <p:cNvSpPr>
              <a:spLocks noChangeArrowheads="1"/>
            </p:cNvSpPr>
            <p:nvPr/>
          </p:nvSpPr>
          <p:spPr bwMode="auto">
            <a:xfrm>
              <a:off x="1768475" y="4821411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126" name="Line 129"/>
          <p:cNvSpPr>
            <a:spLocks noChangeShapeType="1"/>
          </p:cNvSpPr>
          <p:nvPr/>
        </p:nvSpPr>
        <p:spPr bwMode="auto">
          <a:xfrm>
            <a:off x="1933575" y="5192669"/>
            <a:ext cx="20526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27" name="그룹 124"/>
          <p:cNvGrpSpPr>
            <a:grpSpLocks/>
          </p:cNvGrpSpPr>
          <p:nvPr/>
        </p:nvGrpSpPr>
        <p:grpSpPr bwMode="auto">
          <a:xfrm>
            <a:off x="7150100" y="4933906"/>
            <a:ext cx="1444625" cy="546100"/>
            <a:chOff x="7275513" y="4776409"/>
            <a:chExt cx="1444625" cy="545065"/>
          </a:xfrm>
        </p:grpSpPr>
        <p:sp>
          <p:nvSpPr>
            <p:cNvPr id="128" name="Rectangle 87"/>
            <p:cNvSpPr>
              <a:spLocks noChangeArrowheads="1"/>
            </p:cNvSpPr>
            <p:nvPr/>
          </p:nvSpPr>
          <p:spPr bwMode="auto">
            <a:xfrm>
              <a:off x="8177213" y="4999211"/>
              <a:ext cx="542925" cy="32226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Rectangle 103"/>
            <p:cNvSpPr>
              <a:spLocks noChangeArrowheads="1"/>
            </p:cNvSpPr>
            <p:nvPr/>
          </p:nvSpPr>
          <p:spPr bwMode="auto">
            <a:xfrm>
              <a:off x="7491413" y="4976986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0" name="Group 104"/>
            <p:cNvGrpSpPr>
              <a:grpSpLocks/>
            </p:cNvGrpSpPr>
            <p:nvPr/>
          </p:nvGrpSpPr>
          <p:grpSpPr bwMode="auto">
            <a:xfrm>
              <a:off x="7491413" y="4976986"/>
              <a:ext cx="1214437" cy="342900"/>
              <a:chOff x="4292" y="2863"/>
              <a:chExt cx="765" cy="216"/>
            </a:xfrm>
          </p:grpSpPr>
          <p:sp>
            <p:nvSpPr>
              <p:cNvPr id="133" name="Line 105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134" name="Group 106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135" name="Line 107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6" name="Line 108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Line 109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Line 110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7275513" y="4776409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8404225" y="5173836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9" name="그룹 136"/>
          <p:cNvGrpSpPr>
            <a:grpSpLocks/>
          </p:cNvGrpSpPr>
          <p:nvPr/>
        </p:nvGrpSpPr>
        <p:grpSpPr bwMode="auto">
          <a:xfrm>
            <a:off x="990600" y="5521281"/>
            <a:ext cx="1008063" cy="400050"/>
            <a:chOff x="1116013" y="5362749"/>
            <a:chExt cx="1008062" cy="400050"/>
          </a:xfrm>
        </p:grpSpPr>
        <p:sp>
          <p:nvSpPr>
            <p:cNvPr id="140" name="Rectangle 86"/>
            <p:cNvSpPr>
              <a:spLocks noChangeArrowheads="1"/>
            </p:cNvSpPr>
            <p:nvPr/>
          </p:nvSpPr>
          <p:spPr bwMode="auto">
            <a:xfrm>
              <a:off x="1581150" y="5381799"/>
              <a:ext cx="542925" cy="33655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Rectangle 146"/>
            <p:cNvSpPr>
              <a:spLocks noChangeArrowheads="1"/>
            </p:cNvSpPr>
            <p:nvPr/>
          </p:nvSpPr>
          <p:spPr bwMode="auto">
            <a:xfrm>
              <a:off x="1116013" y="5419899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142" name="Line 147"/>
            <p:cNvSpPr>
              <a:spLocks noChangeShapeType="1"/>
            </p:cNvSpPr>
            <p:nvPr/>
          </p:nvSpPr>
          <p:spPr bwMode="auto">
            <a:xfrm>
              <a:off x="1579563" y="5362749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3" name="Line 148"/>
            <p:cNvSpPr>
              <a:spLocks noChangeShapeType="1"/>
            </p:cNvSpPr>
            <p:nvPr/>
          </p:nvSpPr>
          <p:spPr bwMode="auto">
            <a:xfrm>
              <a:off x="1579563" y="5705649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4" name="Line 149"/>
            <p:cNvSpPr>
              <a:spLocks noChangeShapeType="1"/>
            </p:cNvSpPr>
            <p:nvPr/>
          </p:nvSpPr>
          <p:spPr bwMode="auto">
            <a:xfrm>
              <a:off x="1579563" y="5362749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5" name="Line 150"/>
            <p:cNvSpPr>
              <a:spLocks noChangeShapeType="1"/>
            </p:cNvSpPr>
            <p:nvPr/>
          </p:nvSpPr>
          <p:spPr bwMode="auto">
            <a:xfrm>
              <a:off x="2124075" y="5362749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6" name="Oval 152"/>
            <p:cNvSpPr>
              <a:spLocks noChangeArrowheads="1"/>
            </p:cNvSpPr>
            <p:nvPr/>
          </p:nvSpPr>
          <p:spPr bwMode="auto">
            <a:xfrm>
              <a:off x="1822450" y="5545311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Rectangle 153"/>
          <p:cNvSpPr>
            <a:spLocks noChangeArrowheads="1"/>
          </p:cNvSpPr>
          <p:nvPr/>
        </p:nvSpPr>
        <p:spPr bwMode="auto">
          <a:xfrm>
            <a:off x="1403350" y="5516519"/>
            <a:ext cx="681038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148" name="Line 154"/>
          <p:cNvSpPr>
            <a:spLocks noChangeShapeType="1"/>
          </p:cNvSpPr>
          <p:nvPr/>
        </p:nvSpPr>
        <p:spPr bwMode="auto">
          <a:xfrm>
            <a:off x="1773238" y="5737181"/>
            <a:ext cx="633412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149" name="그룹 146"/>
          <p:cNvGrpSpPr>
            <a:grpSpLocks/>
          </p:cNvGrpSpPr>
          <p:nvPr/>
        </p:nvGrpSpPr>
        <p:grpSpPr bwMode="auto">
          <a:xfrm>
            <a:off x="2200275" y="5418094"/>
            <a:ext cx="1420813" cy="542925"/>
            <a:chOff x="2325688" y="5260045"/>
            <a:chExt cx="1420812" cy="542441"/>
          </a:xfrm>
        </p:grpSpPr>
        <p:sp>
          <p:nvSpPr>
            <p:cNvPr id="150" name="Text Box 139"/>
            <p:cNvSpPr txBox="1">
              <a:spLocks noChangeArrowheads="1"/>
            </p:cNvSpPr>
            <p:nvPr/>
          </p:nvSpPr>
          <p:spPr bwMode="auto">
            <a:xfrm>
              <a:off x="2533650" y="5461174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51" name="Line 140"/>
            <p:cNvSpPr>
              <a:spLocks noChangeShapeType="1"/>
            </p:cNvSpPr>
            <p:nvPr/>
          </p:nvSpPr>
          <p:spPr bwMode="auto">
            <a:xfrm>
              <a:off x="2532063" y="5459586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2" name="Line 141"/>
            <p:cNvSpPr>
              <a:spLocks noChangeShapeType="1"/>
            </p:cNvSpPr>
            <p:nvPr/>
          </p:nvSpPr>
          <p:spPr bwMode="auto">
            <a:xfrm>
              <a:off x="2532063" y="5802486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3" name="Line 142"/>
            <p:cNvSpPr>
              <a:spLocks noChangeShapeType="1"/>
            </p:cNvSpPr>
            <p:nvPr/>
          </p:nvSpPr>
          <p:spPr bwMode="auto">
            <a:xfrm>
              <a:off x="2532063" y="54595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4" name="Line 143"/>
            <p:cNvSpPr>
              <a:spLocks noChangeShapeType="1"/>
            </p:cNvSpPr>
            <p:nvPr/>
          </p:nvSpPr>
          <p:spPr bwMode="auto">
            <a:xfrm>
              <a:off x="3201988" y="5459586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5" name="Line 144"/>
            <p:cNvSpPr>
              <a:spLocks noChangeShapeType="1"/>
            </p:cNvSpPr>
            <p:nvPr/>
          </p:nvSpPr>
          <p:spPr bwMode="auto">
            <a:xfrm>
              <a:off x="3746500" y="545958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6" name="Rectangle 145"/>
            <p:cNvSpPr>
              <a:spLocks noChangeArrowheads="1"/>
            </p:cNvSpPr>
            <p:nvPr/>
          </p:nvSpPr>
          <p:spPr bwMode="auto">
            <a:xfrm>
              <a:off x="2325688" y="5260045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57" name="Oval 151"/>
            <p:cNvSpPr>
              <a:spLocks noChangeArrowheads="1"/>
            </p:cNvSpPr>
            <p:nvPr/>
          </p:nvSpPr>
          <p:spPr bwMode="auto">
            <a:xfrm>
              <a:off x="3454400" y="5502449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Rectangle 155"/>
            <p:cNvSpPr>
              <a:spLocks noChangeArrowheads="1"/>
            </p:cNvSpPr>
            <p:nvPr/>
          </p:nvSpPr>
          <p:spPr bwMode="auto">
            <a:xfrm>
              <a:off x="3219450" y="5602639"/>
              <a:ext cx="514350" cy="16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159" name="Group 156"/>
          <p:cNvGrpSpPr>
            <a:grpSpLocks/>
          </p:cNvGrpSpPr>
          <p:nvPr/>
        </p:nvGrpSpPr>
        <p:grpSpPr bwMode="auto">
          <a:xfrm>
            <a:off x="3367088" y="5300619"/>
            <a:ext cx="649287" cy="360362"/>
            <a:chOff x="2290" y="2069"/>
            <a:chExt cx="409" cy="454"/>
          </a:xfrm>
        </p:grpSpPr>
        <p:sp>
          <p:nvSpPr>
            <p:cNvPr id="160" name="Line 157"/>
            <p:cNvSpPr>
              <a:spLocks noChangeShapeType="1"/>
            </p:cNvSpPr>
            <p:nvPr/>
          </p:nvSpPr>
          <p:spPr bwMode="auto">
            <a:xfrm flipV="1">
              <a:off x="2290" y="2069"/>
              <a:ext cx="0" cy="4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1" name="Line 158"/>
            <p:cNvSpPr>
              <a:spLocks noChangeShapeType="1"/>
            </p:cNvSpPr>
            <p:nvPr/>
          </p:nvSpPr>
          <p:spPr bwMode="auto">
            <a:xfrm>
              <a:off x="2290" y="2078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2" name="Rectangle 159"/>
          <p:cNvSpPr>
            <a:spLocks noChangeArrowheads="1"/>
          </p:cNvSpPr>
          <p:nvPr/>
        </p:nvSpPr>
        <p:spPr bwMode="auto">
          <a:xfrm>
            <a:off x="8021638" y="5114881"/>
            <a:ext cx="574675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163" name="그룹 160"/>
          <p:cNvGrpSpPr>
            <a:grpSpLocks/>
          </p:cNvGrpSpPr>
          <p:nvPr/>
        </p:nvGrpSpPr>
        <p:grpSpPr bwMode="auto">
          <a:xfrm>
            <a:off x="7077075" y="5443494"/>
            <a:ext cx="630238" cy="776287"/>
            <a:chOff x="7202488" y="5284961"/>
            <a:chExt cx="630237" cy="776288"/>
          </a:xfrm>
        </p:grpSpPr>
        <p:sp>
          <p:nvSpPr>
            <p:cNvPr id="164" name="Rectangle 132"/>
            <p:cNvSpPr>
              <a:spLocks noChangeArrowheads="1"/>
            </p:cNvSpPr>
            <p:nvPr/>
          </p:nvSpPr>
          <p:spPr bwMode="auto">
            <a:xfrm>
              <a:off x="7202488" y="5718349"/>
              <a:ext cx="54768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165" name="Line 133"/>
            <p:cNvSpPr>
              <a:spLocks noChangeShapeType="1"/>
            </p:cNvSpPr>
            <p:nvPr/>
          </p:nvSpPr>
          <p:spPr bwMode="auto">
            <a:xfrm>
              <a:off x="7288213" y="5443711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6" name="Line 134"/>
            <p:cNvSpPr>
              <a:spLocks noChangeShapeType="1"/>
            </p:cNvSpPr>
            <p:nvPr/>
          </p:nvSpPr>
          <p:spPr bwMode="auto">
            <a:xfrm>
              <a:off x="7288213" y="5786611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7" name="Line 135"/>
            <p:cNvSpPr>
              <a:spLocks noChangeShapeType="1"/>
            </p:cNvSpPr>
            <p:nvPr/>
          </p:nvSpPr>
          <p:spPr bwMode="auto">
            <a:xfrm>
              <a:off x="7288213" y="5443711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8" name="Line 136"/>
            <p:cNvSpPr>
              <a:spLocks noChangeShapeType="1"/>
            </p:cNvSpPr>
            <p:nvPr/>
          </p:nvSpPr>
          <p:spPr bwMode="auto">
            <a:xfrm>
              <a:off x="7832725" y="5443711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9" name="Rectangle 137"/>
            <p:cNvSpPr>
              <a:spLocks noChangeArrowheads="1"/>
            </p:cNvSpPr>
            <p:nvPr/>
          </p:nvSpPr>
          <p:spPr bwMode="auto">
            <a:xfrm>
              <a:off x="7305675" y="558658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7545388" y="5515149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Line 160"/>
            <p:cNvSpPr>
              <a:spLocks noChangeShapeType="1"/>
            </p:cNvSpPr>
            <p:nvPr/>
          </p:nvSpPr>
          <p:spPr bwMode="auto">
            <a:xfrm flipV="1">
              <a:off x="7583488" y="5284961"/>
              <a:ext cx="0" cy="231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2" name="Group 161"/>
          <p:cNvGrpSpPr>
            <a:grpSpLocks/>
          </p:cNvGrpSpPr>
          <p:nvPr/>
        </p:nvGrpSpPr>
        <p:grpSpPr bwMode="auto">
          <a:xfrm>
            <a:off x="2141538" y="5375231"/>
            <a:ext cx="6626225" cy="852488"/>
            <a:chOff x="1156" y="2207"/>
            <a:chExt cx="4174" cy="537"/>
          </a:xfrm>
        </p:grpSpPr>
        <p:sp>
          <p:nvSpPr>
            <p:cNvPr id="173" name="Line 162"/>
            <p:cNvSpPr>
              <a:spLocks noChangeShapeType="1"/>
            </p:cNvSpPr>
            <p:nvPr/>
          </p:nvSpPr>
          <p:spPr bwMode="auto">
            <a:xfrm>
              <a:off x="5067" y="2207"/>
              <a:ext cx="2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Line 163"/>
            <p:cNvSpPr>
              <a:spLocks noChangeShapeType="1"/>
            </p:cNvSpPr>
            <p:nvPr/>
          </p:nvSpPr>
          <p:spPr bwMode="auto">
            <a:xfrm>
              <a:off x="5330" y="2207"/>
              <a:ext cx="0" cy="5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" name="Line 164"/>
            <p:cNvSpPr>
              <a:spLocks noChangeShapeType="1"/>
            </p:cNvSpPr>
            <p:nvPr/>
          </p:nvSpPr>
          <p:spPr bwMode="auto">
            <a:xfrm>
              <a:off x="1156" y="2741"/>
              <a:ext cx="417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" name="Line 165"/>
            <p:cNvSpPr>
              <a:spLocks noChangeShapeType="1"/>
            </p:cNvSpPr>
            <p:nvPr/>
          </p:nvSpPr>
          <p:spPr bwMode="auto">
            <a:xfrm flipH="1">
              <a:off x="1156" y="2524"/>
              <a:ext cx="2" cy="2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" name="Line 166"/>
            <p:cNvSpPr>
              <a:spLocks noChangeShapeType="1"/>
            </p:cNvSpPr>
            <p:nvPr/>
          </p:nvSpPr>
          <p:spPr bwMode="auto">
            <a:xfrm>
              <a:off x="1156" y="2523"/>
              <a:ext cx="18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8342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e </a:t>
            </a:r>
            <a:r>
              <a:rPr lang="en-US" altLang="ko-KR" dirty="0"/>
              <a:t>CL ← new;</a:t>
            </a:r>
          </a:p>
          <a:p>
            <a:pPr marL="1255713" lvl="2" indent="0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값을 </a:t>
            </a:r>
            <a:r>
              <a:rPr lang="ko-KR" altLang="en-US" sz="1600" dirty="0"/>
              <a:t>리스트 </a:t>
            </a:r>
            <a:r>
              <a:rPr lang="ko-KR" altLang="en-US" sz="1600" b="1" dirty="0">
                <a:solidFill>
                  <a:srgbClr val="FF0000"/>
                </a:solidFill>
              </a:rPr>
              <a:t>포인터 </a:t>
            </a:r>
            <a:r>
              <a:rPr lang="en-US" altLang="ko-KR" sz="1600" b="1" dirty="0">
                <a:solidFill>
                  <a:srgbClr val="FF0000"/>
                </a:solidFill>
              </a:rPr>
              <a:t>CL</a:t>
            </a:r>
            <a:r>
              <a:rPr lang="ko-KR" altLang="en-US" sz="1600" b="1" dirty="0">
                <a:solidFill>
                  <a:srgbClr val="FF0000"/>
                </a:solidFill>
              </a:rPr>
              <a:t>에 </a:t>
            </a:r>
            <a:r>
              <a:rPr lang="ko-KR" altLang="en-US" sz="1600" dirty="0"/>
              <a:t>저장하여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가 리스트의 첫 번째 노드가 되도록 지정 </a:t>
            </a:r>
            <a:endParaRPr lang="ko-KR" altLang="en-US" sz="1400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539750" y="1903413"/>
            <a:ext cx="8353425" cy="18526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6084888" y="2012950"/>
            <a:ext cx="59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5421313" y="2012950"/>
            <a:ext cx="6223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b" anchorCtr="1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4668838" y="2517775"/>
            <a:ext cx="757237" cy="71438"/>
            <a:chOff x="1701" y="709"/>
            <a:chExt cx="477" cy="45"/>
          </a:xfrm>
        </p:grpSpPr>
        <p:sp>
          <p:nvSpPr>
            <p:cNvPr id="9" name="Line 38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9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6362700" y="2517775"/>
            <a:ext cx="757238" cy="71438"/>
            <a:chOff x="1701" y="709"/>
            <a:chExt cx="477" cy="45"/>
          </a:xfrm>
        </p:grpSpPr>
        <p:sp>
          <p:nvSpPr>
            <p:cNvPr id="12" name="Line 4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2"/>
          <p:cNvGrpSpPr>
            <a:grpSpLocks/>
          </p:cNvGrpSpPr>
          <p:nvPr/>
        </p:nvGrpSpPr>
        <p:grpSpPr bwMode="auto">
          <a:xfrm>
            <a:off x="885825" y="2181225"/>
            <a:ext cx="1054100" cy="361950"/>
            <a:chOff x="885751" y="2181225"/>
            <a:chExt cx="1054100" cy="361950"/>
          </a:xfrm>
        </p:grpSpPr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388988" y="2189163"/>
              <a:ext cx="542925" cy="34925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Rectangle 32"/>
            <p:cNvSpPr>
              <a:spLocks noChangeArrowheads="1"/>
            </p:cNvSpPr>
            <p:nvPr/>
          </p:nvSpPr>
          <p:spPr bwMode="auto">
            <a:xfrm>
              <a:off x="885751" y="220027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7" name="Line 33"/>
            <p:cNvSpPr>
              <a:spLocks noChangeShapeType="1"/>
            </p:cNvSpPr>
            <p:nvPr/>
          </p:nvSpPr>
          <p:spPr bwMode="auto">
            <a:xfrm>
              <a:off x="1395338" y="21812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>
              <a:off x="1395338" y="25241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5"/>
            <p:cNvSpPr>
              <a:spLocks noChangeShapeType="1"/>
            </p:cNvSpPr>
            <p:nvPr/>
          </p:nvSpPr>
          <p:spPr bwMode="auto">
            <a:xfrm>
              <a:off x="1395338" y="21812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6"/>
            <p:cNvSpPr>
              <a:spLocks noChangeShapeType="1"/>
            </p:cNvSpPr>
            <p:nvPr/>
          </p:nvSpPr>
          <p:spPr bwMode="auto">
            <a:xfrm>
              <a:off x="1939851" y="21812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3"/>
            <p:cNvSpPr>
              <a:spLocks noChangeArrowheads="1"/>
            </p:cNvSpPr>
            <p:nvPr/>
          </p:nvSpPr>
          <p:spPr bwMode="auto">
            <a:xfrm>
              <a:off x="1628701" y="2389188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0"/>
          <p:cNvGrpSpPr>
            <a:grpSpLocks/>
          </p:cNvGrpSpPr>
          <p:nvPr/>
        </p:nvGrpSpPr>
        <p:grpSpPr bwMode="auto">
          <a:xfrm>
            <a:off x="3605213" y="2146300"/>
            <a:ext cx="1355725" cy="533400"/>
            <a:chOff x="3605138" y="2146784"/>
            <a:chExt cx="1355725" cy="532916"/>
          </a:xfrm>
        </p:grpSpPr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3746426" y="233680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3746426" y="233680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>
              <a:off x="3746426" y="267970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3746426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4416351" y="23368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>
              <a:off x="4960863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Rectangle 44"/>
            <p:cNvSpPr>
              <a:spLocks noChangeArrowheads="1"/>
            </p:cNvSpPr>
            <p:nvPr/>
          </p:nvSpPr>
          <p:spPr bwMode="auto">
            <a:xfrm>
              <a:off x="3605138" y="2146784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0" name="Rectangle 45"/>
            <p:cNvSpPr>
              <a:spLocks noChangeArrowheads="1"/>
            </p:cNvSpPr>
            <p:nvPr/>
          </p:nvSpPr>
          <p:spPr bwMode="auto">
            <a:xfrm>
              <a:off x="4444926" y="23447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1" name="그룹 29"/>
          <p:cNvGrpSpPr>
            <a:grpSpLocks/>
          </p:cNvGrpSpPr>
          <p:nvPr/>
        </p:nvGrpSpPr>
        <p:grpSpPr bwMode="auto">
          <a:xfrm>
            <a:off x="5187950" y="2139950"/>
            <a:ext cx="1447800" cy="539750"/>
            <a:chOff x="5187876" y="2140434"/>
            <a:chExt cx="1447800" cy="539266"/>
          </a:xfrm>
        </p:grpSpPr>
        <p:sp>
          <p:nvSpPr>
            <p:cNvPr id="32" name="Rectangle 14"/>
            <p:cNvSpPr>
              <a:spLocks noChangeArrowheads="1"/>
            </p:cNvSpPr>
            <p:nvPr/>
          </p:nvSpPr>
          <p:spPr bwMode="auto">
            <a:xfrm>
              <a:off x="6043538" y="2336800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>
              <a:off x="5421238" y="233680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>
              <a:off x="5421238" y="2336800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19"/>
            <p:cNvSpPr>
              <a:spLocks noChangeShapeType="1"/>
            </p:cNvSpPr>
            <p:nvPr/>
          </p:nvSpPr>
          <p:spPr bwMode="auto">
            <a:xfrm>
              <a:off x="5421238" y="2679700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20"/>
            <p:cNvSpPr>
              <a:spLocks noChangeShapeType="1"/>
            </p:cNvSpPr>
            <p:nvPr/>
          </p:nvSpPr>
          <p:spPr bwMode="auto">
            <a:xfrm>
              <a:off x="5421238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6091163" y="23368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2"/>
            <p:cNvSpPr>
              <a:spLocks noChangeShapeType="1"/>
            </p:cNvSpPr>
            <p:nvPr/>
          </p:nvSpPr>
          <p:spPr bwMode="auto">
            <a:xfrm>
              <a:off x="6635676" y="23368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Rectangle 46"/>
            <p:cNvSpPr>
              <a:spLocks noChangeArrowheads="1"/>
            </p:cNvSpPr>
            <p:nvPr/>
          </p:nvSpPr>
          <p:spPr bwMode="auto">
            <a:xfrm>
              <a:off x="5187876" y="214043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sp>
        <p:nvSpPr>
          <p:cNvPr id="40" name="Rectangle 47"/>
          <p:cNvSpPr>
            <a:spLocks noChangeArrowheads="1"/>
          </p:cNvSpPr>
          <p:nvPr/>
        </p:nvSpPr>
        <p:spPr bwMode="auto">
          <a:xfrm>
            <a:off x="6103938" y="2338388"/>
            <a:ext cx="514350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41" name="Rectangle 50"/>
          <p:cNvSpPr>
            <a:spLocks noChangeArrowheads="1"/>
          </p:cNvSpPr>
          <p:nvPr/>
        </p:nvSpPr>
        <p:spPr bwMode="auto">
          <a:xfrm>
            <a:off x="6840538" y="3090863"/>
            <a:ext cx="5476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temp</a:t>
            </a:r>
          </a:p>
        </p:txBody>
      </p:sp>
      <p:sp>
        <p:nvSpPr>
          <p:cNvPr id="42" name="Line 51"/>
          <p:cNvSpPr>
            <a:spLocks noChangeShapeType="1"/>
          </p:cNvSpPr>
          <p:nvPr/>
        </p:nvSpPr>
        <p:spPr bwMode="auto">
          <a:xfrm>
            <a:off x="6927850" y="2803525"/>
            <a:ext cx="5445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3" name="Line 52"/>
          <p:cNvSpPr>
            <a:spLocks noChangeShapeType="1"/>
          </p:cNvSpPr>
          <p:nvPr/>
        </p:nvSpPr>
        <p:spPr bwMode="auto">
          <a:xfrm>
            <a:off x="6927850" y="3146425"/>
            <a:ext cx="544513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4" name="Line 53"/>
          <p:cNvSpPr>
            <a:spLocks noChangeShapeType="1"/>
          </p:cNvSpPr>
          <p:nvPr/>
        </p:nvSpPr>
        <p:spPr bwMode="auto">
          <a:xfrm>
            <a:off x="6927850" y="2803525"/>
            <a:ext cx="0" cy="34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5" name="Line 54"/>
          <p:cNvSpPr>
            <a:spLocks noChangeShapeType="1"/>
          </p:cNvSpPr>
          <p:nvPr/>
        </p:nvSpPr>
        <p:spPr bwMode="auto">
          <a:xfrm>
            <a:off x="7472363" y="2803525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46" name="Rectangle 55"/>
          <p:cNvSpPr>
            <a:spLocks noChangeArrowheads="1"/>
          </p:cNvSpPr>
          <p:nvPr/>
        </p:nvSpPr>
        <p:spPr bwMode="auto">
          <a:xfrm>
            <a:off x="6945313" y="2946400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47" name="Oval 56"/>
          <p:cNvSpPr>
            <a:spLocks noChangeArrowheads="1"/>
          </p:cNvSpPr>
          <p:nvPr/>
        </p:nvSpPr>
        <p:spPr bwMode="auto">
          <a:xfrm>
            <a:off x="7185025" y="2874963"/>
            <a:ext cx="71438" cy="71437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6"/>
          <p:cNvGrpSpPr>
            <a:grpSpLocks/>
          </p:cNvGrpSpPr>
          <p:nvPr/>
        </p:nvGrpSpPr>
        <p:grpSpPr bwMode="auto">
          <a:xfrm>
            <a:off x="755650" y="2722563"/>
            <a:ext cx="1008063" cy="400050"/>
            <a:chOff x="755576" y="2722563"/>
            <a:chExt cx="1008062" cy="400050"/>
          </a:xfrm>
        </p:grpSpPr>
        <p:sp>
          <p:nvSpPr>
            <p:cNvPr id="49" name="Rectangle 6"/>
            <p:cNvSpPr>
              <a:spLocks noChangeArrowheads="1"/>
            </p:cNvSpPr>
            <p:nvPr/>
          </p:nvSpPr>
          <p:spPr bwMode="auto">
            <a:xfrm>
              <a:off x="1220713" y="2741613"/>
              <a:ext cx="542925" cy="33655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Rectangle 64"/>
            <p:cNvSpPr>
              <a:spLocks noChangeArrowheads="1"/>
            </p:cNvSpPr>
            <p:nvPr/>
          </p:nvSpPr>
          <p:spPr bwMode="auto">
            <a:xfrm>
              <a:off x="755576" y="2779713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51" name="Line 65"/>
            <p:cNvSpPr>
              <a:spLocks noChangeShapeType="1"/>
            </p:cNvSpPr>
            <p:nvPr/>
          </p:nvSpPr>
          <p:spPr bwMode="auto">
            <a:xfrm>
              <a:off x="1219126" y="272256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2" name="Line 66"/>
            <p:cNvSpPr>
              <a:spLocks noChangeShapeType="1"/>
            </p:cNvSpPr>
            <p:nvPr/>
          </p:nvSpPr>
          <p:spPr bwMode="auto">
            <a:xfrm>
              <a:off x="1219126" y="306546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67"/>
            <p:cNvSpPr>
              <a:spLocks noChangeShapeType="1"/>
            </p:cNvSpPr>
            <p:nvPr/>
          </p:nvSpPr>
          <p:spPr bwMode="auto">
            <a:xfrm>
              <a:off x="1219126" y="27225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68"/>
            <p:cNvSpPr>
              <a:spLocks noChangeShapeType="1"/>
            </p:cNvSpPr>
            <p:nvPr/>
          </p:nvSpPr>
          <p:spPr bwMode="auto">
            <a:xfrm>
              <a:off x="1763638" y="27225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Oval 70"/>
            <p:cNvSpPr>
              <a:spLocks noChangeArrowheads="1"/>
            </p:cNvSpPr>
            <p:nvPr/>
          </p:nvSpPr>
          <p:spPr bwMode="auto">
            <a:xfrm>
              <a:off x="1462013" y="290512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6" name="Rectangle 71"/>
          <p:cNvSpPr>
            <a:spLocks noChangeArrowheads="1"/>
          </p:cNvSpPr>
          <p:nvPr/>
        </p:nvSpPr>
        <p:spPr bwMode="auto">
          <a:xfrm>
            <a:off x="1200150" y="2722563"/>
            <a:ext cx="60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>
            <a:off x="1538288" y="2938463"/>
            <a:ext cx="633412" cy="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58" name="그룹 56"/>
          <p:cNvGrpSpPr>
            <a:grpSpLocks/>
          </p:cNvGrpSpPr>
          <p:nvPr/>
        </p:nvGrpSpPr>
        <p:grpSpPr bwMode="auto">
          <a:xfrm>
            <a:off x="1965325" y="2632075"/>
            <a:ext cx="1420813" cy="530225"/>
            <a:chOff x="1965251" y="2632295"/>
            <a:chExt cx="1420812" cy="530005"/>
          </a:xfrm>
        </p:grpSpPr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2173213" y="2820988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>
              <a:off x="2171626" y="2819400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171626" y="3162300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171626" y="28194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2841551" y="28194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386063" y="28194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1965251" y="2632295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6" name="Oval 69"/>
            <p:cNvSpPr>
              <a:spLocks noChangeArrowheads="1"/>
            </p:cNvSpPr>
            <p:nvPr/>
          </p:nvSpPr>
          <p:spPr bwMode="auto">
            <a:xfrm>
              <a:off x="3093963" y="28622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2859013" y="2962358"/>
              <a:ext cx="514350" cy="166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68" name="Group 74"/>
          <p:cNvGrpSpPr>
            <a:grpSpLocks/>
          </p:cNvGrpSpPr>
          <p:nvPr/>
        </p:nvGrpSpPr>
        <p:grpSpPr bwMode="auto">
          <a:xfrm>
            <a:off x="3132138" y="2501900"/>
            <a:ext cx="649287" cy="360363"/>
            <a:chOff x="2290" y="2069"/>
            <a:chExt cx="409" cy="454"/>
          </a:xfrm>
        </p:grpSpPr>
        <p:sp>
          <p:nvSpPr>
            <p:cNvPr id="69" name="Line 75"/>
            <p:cNvSpPr>
              <a:spLocks noChangeShapeType="1"/>
            </p:cNvSpPr>
            <p:nvPr/>
          </p:nvSpPr>
          <p:spPr bwMode="auto">
            <a:xfrm flipV="1">
              <a:off x="2290" y="2069"/>
              <a:ext cx="0" cy="4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Line 76"/>
            <p:cNvSpPr>
              <a:spLocks noChangeShapeType="1"/>
            </p:cNvSpPr>
            <p:nvPr/>
          </p:nvSpPr>
          <p:spPr bwMode="auto">
            <a:xfrm>
              <a:off x="2290" y="2078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1" name="그룹 69"/>
          <p:cNvGrpSpPr>
            <a:grpSpLocks/>
          </p:cNvGrpSpPr>
          <p:nvPr/>
        </p:nvGrpSpPr>
        <p:grpSpPr bwMode="auto">
          <a:xfrm>
            <a:off x="6915150" y="2136775"/>
            <a:ext cx="1430338" cy="542925"/>
            <a:chOff x="6915076" y="2136223"/>
            <a:chExt cx="1430337" cy="543477"/>
          </a:xfrm>
        </p:grpSpPr>
        <p:sp>
          <p:nvSpPr>
            <p:cNvPr id="72" name="Rectangle 23"/>
            <p:cNvSpPr>
              <a:spLocks noChangeArrowheads="1"/>
            </p:cNvSpPr>
            <p:nvPr/>
          </p:nvSpPr>
          <p:spPr bwMode="auto">
            <a:xfrm>
              <a:off x="7130976" y="2336800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3" name="Group 24"/>
            <p:cNvGrpSpPr>
              <a:grpSpLocks/>
            </p:cNvGrpSpPr>
            <p:nvPr/>
          </p:nvGrpSpPr>
          <p:grpSpPr bwMode="auto">
            <a:xfrm>
              <a:off x="7130976" y="2336800"/>
              <a:ext cx="1214437" cy="342900"/>
              <a:chOff x="4292" y="2863"/>
              <a:chExt cx="765" cy="216"/>
            </a:xfrm>
          </p:grpSpPr>
          <p:sp>
            <p:nvSpPr>
              <p:cNvPr id="77" name="Line 25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78" name="Group 26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79" name="Line 27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Line 28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Line 29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Line 30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74" name="Rectangle 48"/>
            <p:cNvSpPr>
              <a:spLocks noChangeArrowheads="1"/>
            </p:cNvSpPr>
            <p:nvPr/>
          </p:nvSpPr>
          <p:spPr bwMode="auto">
            <a:xfrm>
              <a:off x="6915076" y="2136223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75" name="Oval 49"/>
            <p:cNvSpPr>
              <a:spLocks noChangeArrowheads="1"/>
            </p:cNvSpPr>
            <p:nvPr/>
          </p:nvSpPr>
          <p:spPr bwMode="auto">
            <a:xfrm>
              <a:off x="8043788" y="253365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Rectangle 77"/>
            <p:cNvSpPr>
              <a:spLocks noChangeArrowheads="1"/>
            </p:cNvSpPr>
            <p:nvPr/>
          </p:nvSpPr>
          <p:spPr bwMode="auto">
            <a:xfrm>
              <a:off x="7812013" y="2357110"/>
              <a:ext cx="514350" cy="166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700</a:t>
              </a:r>
            </a:p>
          </p:txBody>
        </p:sp>
      </p:grpSp>
      <p:sp>
        <p:nvSpPr>
          <p:cNvPr id="83" name="Line 78"/>
          <p:cNvSpPr>
            <a:spLocks noChangeShapeType="1"/>
          </p:cNvSpPr>
          <p:nvPr/>
        </p:nvSpPr>
        <p:spPr bwMode="auto">
          <a:xfrm flipV="1">
            <a:off x="7223125" y="2644775"/>
            <a:ext cx="0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84" name="Group 79"/>
          <p:cNvGrpSpPr>
            <a:grpSpLocks/>
          </p:cNvGrpSpPr>
          <p:nvPr/>
        </p:nvGrpSpPr>
        <p:grpSpPr bwMode="auto">
          <a:xfrm>
            <a:off x="1906588" y="2576513"/>
            <a:ext cx="6626225" cy="852487"/>
            <a:chOff x="1156" y="2207"/>
            <a:chExt cx="4174" cy="537"/>
          </a:xfrm>
        </p:grpSpPr>
        <p:sp>
          <p:nvSpPr>
            <p:cNvPr id="85" name="Line 80"/>
            <p:cNvSpPr>
              <a:spLocks noChangeShapeType="1"/>
            </p:cNvSpPr>
            <p:nvPr/>
          </p:nvSpPr>
          <p:spPr bwMode="auto">
            <a:xfrm>
              <a:off x="5067" y="2207"/>
              <a:ext cx="2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Line 81"/>
            <p:cNvSpPr>
              <a:spLocks noChangeShapeType="1"/>
            </p:cNvSpPr>
            <p:nvPr/>
          </p:nvSpPr>
          <p:spPr bwMode="auto">
            <a:xfrm>
              <a:off x="5330" y="2207"/>
              <a:ext cx="0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Line 82"/>
            <p:cNvSpPr>
              <a:spLocks noChangeShapeType="1"/>
            </p:cNvSpPr>
            <p:nvPr/>
          </p:nvSpPr>
          <p:spPr bwMode="auto">
            <a:xfrm>
              <a:off x="1156" y="2741"/>
              <a:ext cx="417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Line 83"/>
            <p:cNvSpPr>
              <a:spLocks noChangeShapeType="1"/>
            </p:cNvSpPr>
            <p:nvPr/>
          </p:nvSpPr>
          <p:spPr bwMode="auto">
            <a:xfrm flipH="1">
              <a:off x="1156" y="2524"/>
              <a:ext cx="2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Line 84"/>
            <p:cNvSpPr>
              <a:spLocks noChangeShapeType="1"/>
            </p:cNvSpPr>
            <p:nvPr/>
          </p:nvSpPr>
          <p:spPr bwMode="auto">
            <a:xfrm>
              <a:off x="1156" y="2523"/>
              <a:ext cx="1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0" name="Rectangle 85"/>
          <p:cNvSpPr>
            <a:spLocks noChangeArrowheads="1"/>
          </p:cNvSpPr>
          <p:nvPr/>
        </p:nvSpPr>
        <p:spPr bwMode="auto">
          <a:xfrm>
            <a:off x="1393825" y="2217738"/>
            <a:ext cx="573088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grpSp>
        <p:nvGrpSpPr>
          <p:cNvPr id="91" name="Group 86"/>
          <p:cNvGrpSpPr>
            <a:grpSpLocks/>
          </p:cNvGrpSpPr>
          <p:nvPr/>
        </p:nvGrpSpPr>
        <p:grpSpPr bwMode="auto">
          <a:xfrm>
            <a:off x="1704975" y="2435225"/>
            <a:ext cx="496888" cy="417513"/>
            <a:chOff x="1029" y="2260"/>
            <a:chExt cx="313" cy="263"/>
          </a:xfrm>
        </p:grpSpPr>
        <p:sp>
          <p:nvSpPr>
            <p:cNvPr id="92" name="Line 87"/>
            <p:cNvSpPr>
              <a:spLocks noChangeShapeType="1"/>
            </p:cNvSpPr>
            <p:nvPr/>
          </p:nvSpPr>
          <p:spPr bwMode="auto">
            <a:xfrm>
              <a:off x="1029" y="2260"/>
              <a:ext cx="20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Line 88"/>
            <p:cNvSpPr>
              <a:spLocks noChangeShapeType="1"/>
            </p:cNvSpPr>
            <p:nvPr/>
          </p:nvSpPr>
          <p:spPr bwMode="auto">
            <a:xfrm>
              <a:off x="1229" y="2260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Line 89"/>
            <p:cNvSpPr>
              <a:spLocks noChangeShapeType="1"/>
            </p:cNvSpPr>
            <p:nvPr/>
          </p:nvSpPr>
          <p:spPr bwMode="auto">
            <a:xfrm>
              <a:off x="1229" y="2523"/>
              <a:ext cx="11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35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최종결과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/>
              <a:t> </a:t>
            </a: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3194" y="1412776"/>
            <a:ext cx="7734668" cy="129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151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리스트 중간에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알고리즘</a:t>
            </a:r>
            <a:endParaRPr lang="en-US" altLang="ko-KR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1362866"/>
            <a:ext cx="8136904" cy="376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890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 중간에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과정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리스트인 경우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31908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8274694" cy="21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893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pre.link</a:t>
            </a:r>
            <a:r>
              <a:rPr lang="en-US" altLang="ko-KR" dirty="0"/>
              <a:t>;</a:t>
            </a:r>
          </a:p>
          <a:p>
            <a:pPr marL="1255712" lvl="2" indent="0" eaLnBrk="1" hangingPunct="1">
              <a:lnSpc>
                <a:spcPct val="130000"/>
              </a:lnSpc>
              <a:buNone/>
              <a:defRPr/>
            </a:pPr>
            <a:r>
              <a:rPr lang="ko-KR" altLang="en-US" sz="1600" dirty="0"/>
              <a:t>노드 </a:t>
            </a:r>
            <a:r>
              <a:rPr lang="en-US" altLang="ko-KR" sz="1600" dirty="0"/>
              <a:t>pre</a:t>
            </a:r>
            <a:r>
              <a:rPr lang="ko-KR" altLang="en-US" sz="1600" dirty="0"/>
              <a:t>의 다음 노드로 </a:t>
            </a:r>
            <a:r>
              <a:rPr lang="en-US" altLang="ko-KR" sz="1600" dirty="0"/>
              <a:t>new</a:t>
            </a:r>
            <a:r>
              <a:rPr lang="ko-KR" altLang="en-US" sz="1600" dirty="0"/>
              <a:t>를 삽입하기 위해서</a:t>
            </a:r>
            <a:r>
              <a:rPr lang="en-US" altLang="ko-KR" sz="1600" dirty="0"/>
              <a:t>, </a:t>
            </a:r>
            <a:r>
              <a:rPr lang="ko-KR" altLang="en-US" sz="1600" spc="-100" dirty="0"/>
              <a:t>먼저 </a:t>
            </a:r>
            <a:r>
              <a:rPr lang="ko-KR" altLang="en-US" sz="1600" b="1" spc="-100" dirty="0">
                <a:solidFill>
                  <a:srgbClr val="0000CC"/>
                </a:solidFill>
              </a:rPr>
              <a:t>노드 </a:t>
            </a:r>
            <a:r>
              <a:rPr lang="en-US" altLang="ko-KR" sz="1600" b="1" spc="-100" dirty="0">
                <a:solidFill>
                  <a:srgbClr val="0000CC"/>
                </a:solidFill>
              </a:rPr>
              <a:t>pre</a:t>
            </a:r>
            <a:r>
              <a:rPr lang="ko-KR" altLang="en-US" sz="1600" b="1" spc="-100" dirty="0">
                <a:solidFill>
                  <a:srgbClr val="0000CC"/>
                </a:solidFill>
              </a:rPr>
              <a:t>의 다음 노드</a:t>
            </a:r>
            <a:r>
              <a:rPr lang="en-US" altLang="ko-KR" sz="1600" b="1" spc="-100" dirty="0">
                <a:solidFill>
                  <a:srgbClr val="0000CC"/>
                </a:solidFill>
              </a:rPr>
              <a:t>(</a:t>
            </a:r>
            <a:r>
              <a:rPr lang="en-US" altLang="ko-KR" sz="1600" b="1" spc="-100" dirty="0" err="1">
                <a:solidFill>
                  <a:srgbClr val="0000CC"/>
                </a:solidFill>
              </a:rPr>
              <a:t>pre.link</a:t>
            </a:r>
            <a:r>
              <a:rPr lang="en-US" altLang="ko-KR" sz="1600" b="1" spc="-100" dirty="0">
                <a:solidFill>
                  <a:srgbClr val="0000CC"/>
                </a:solidFill>
              </a:rPr>
              <a:t>)</a:t>
            </a:r>
            <a:r>
              <a:rPr lang="ko-KR" altLang="en-US" sz="1600" b="1" spc="-100" dirty="0">
                <a:solidFill>
                  <a:srgbClr val="0000CC"/>
                </a:solidFill>
              </a:rPr>
              <a:t>를 </a:t>
            </a:r>
            <a:r>
              <a:rPr lang="en-US" altLang="ko-KR" sz="1600" b="1" spc="-100" dirty="0">
                <a:solidFill>
                  <a:srgbClr val="FF0000"/>
                </a:solidFill>
              </a:rPr>
              <a:t>new</a:t>
            </a:r>
            <a:r>
              <a:rPr lang="ko-KR" altLang="en-US" sz="1600" b="1" spc="-100" dirty="0">
                <a:solidFill>
                  <a:srgbClr val="FF0000"/>
                </a:solidFill>
              </a:rPr>
              <a:t>의 다음 노드</a:t>
            </a:r>
            <a:r>
              <a:rPr lang="en-US" altLang="ko-KR" sz="1600" b="1" spc="-100" dirty="0">
                <a:solidFill>
                  <a:srgbClr val="FF0000"/>
                </a:solidFill>
              </a:rPr>
              <a:t>(</a:t>
            </a:r>
            <a:r>
              <a:rPr lang="en-US" altLang="ko-KR" sz="1600" b="1" spc="-100" dirty="0" err="1">
                <a:solidFill>
                  <a:srgbClr val="FF0000"/>
                </a:solidFill>
              </a:rPr>
              <a:t>new.link</a:t>
            </a:r>
            <a:r>
              <a:rPr lang="en-US" altLang="ko-KR" sz="1600" b="1" spc="-100" dirty="0">
                <a:solidFill>
                  <a:srgbClr val="FF0000"/>
                </a:solidFill>
              </a:rPr>
              <a:t>)</a:t>
            </a:r>
            <a:r>
              <a:rPr lang="ko-KR" altLang="en-US" sz="1600" b="1" spc="-100" dirty="0">
                <a:solidFill>
                  <a:srgbClr val="FF0000"/>
                </a:solidFill>
              </a:rPr>
              <a:t>로 </a:t>
            </a:r>
            <a:r>
              <a:rPr lang="ko-KR" altLang="en-US" sz="1600" spc="-100" dirty="0"/>
              <a:t>연결</a:t>
            </a:r>
            <a:r>
              <a:rPr lang="ko-KR" altLang="en-US" spc="-100" dirty="0"/>
              <a:t>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84213" y="2205038"/>
            <a:ext cx="8351837" cy="26638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4"/>
          <p:cNvGrpSpPr>
            <a:grpSpLocks/>
          </p:cNvGrpSpPr>
          <p:nvPr/>
        </p:nvGrpSpPr>
        <p:grpSpPr bwMode="auto">
          <a:xfrm>
            <a:off x="4341813" y="3833813"/>
            <a:ext cx="1425575" cy="571500"/>
            <a:chOff x="4557713" y="3991961"/>
            <a:chExt cx="1425575" cy="572052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5435600" y="4214763"/>
              <a:ext cx="547688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765675" y="4208413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4764088" y="42068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4764088" y="45497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4764088" y="4206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5434013" y="42068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5978525" y="42068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4557713" y="3991961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700713" y="42766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4"/>
          <p:cNvGrpSpPr>
            <a:grpSpLocks/>
          </p:cNvGrpSpPr>
          <p:nvPr/>
        </p:nvGrpSpPr>
        <p:grpSpPr bwMode="auto">
          <a:xfrm>
            <a:off x="3132138" y="4037013"/>
            <a:ext cx="1416050" cy="400050"/>
            <a:chOff x="3348038" y="4195713"/>
            <a:chExt cx="1416050" cy="400050"/>
          </a:xfrm>
        </p:grpSpPr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348038" y="4252863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3811588" y="4195713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3811588" y="4538613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3811588" y="41957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4356100" y="41957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4054475" y="43782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819525" y="421952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4130675" y="4411613"/>
              <a:ext cx="633413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5521325" y="3043238"/>
            <a:ext cx="0" cy="1079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3132138" y="3057525"/>
            <a:ext cx="1008062" cy="735013"/>
            <a:chOff x="2343" y="3446"/>
            <a:chExt cx="635" cy="463"/>
          </a:xfrm>
        </p:grpSpPr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Group 65"/>
          <p:cNvGrpSpPr>
            <a:grpSpLocks/>
          </p:cNvGrpSpPr>
          <p:nvPr/>
        </p:nvGrpSpPr>
        <p:grpSpPr bwMode="auto">
          <a:xfrm>
            <a:off x="6434138" y="2881313"/>
            <a:ext cx="757237" cy="71437"/>
            <a:chOff x="1701" y="709"/>
            <a:chExt cx="477" cy="45"/>
          </a:xfrm>
        </p:grpSpPr>
        <p:sp>
          <p:nvSpPr>
            <p:cNvPr id="38" name="Line 6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Oval 6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>
            <a:grpSpLocks/>
          </p:cNvGrpSpPr>
          <p:nvPr/>
        </p:nvGrpSpPr>
        <p:grpSpPr bwMode="auto">
          <a:xfrm>
            <a:off x="5259388" y="2517775"/>
            <a:ext cx="1447800" cy="525463"/>
            <a:chOff x="5475288" y="2675923"/>
            <a:chExt cx="1447800" cy="526015"/>
          </a:xfrm>
        </p:grpSpPr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6330950" y="2859038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708650" y="2859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5708650" y="285903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5708650" y="320193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5708650" y="2859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6378575" y="28590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7" name="Line 48"/>
            <p:cNvSpPr>
              <a:spLocks noChangeShapeType="1"/>
            </p:cNvSpPr>
            <p:nvPr/>
          </p:nvSpPr>
          <p:spPr bwMode="auto">
            <a:xfrm>
              <a:off x="6923088" y="28590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Rectangle 70"/>
            <p:cNvSpPr>
              <a:spLocks noChangeArrowheads="1"/>
            </p:cNvSpPr>
            <p:nvPr/>
          </p:nvSpPr>
          <p:spPr bwMode="auto">
            <a:xfrm>
              <a:off x="5475288" y="2675923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9" name="Rectangle 71"/>
            <p:cNvSpPr>
              <a:spLocks noChangeArrowheads="1"/>
            </p:cNvSpPr>
            <p:nvPr/>
          </p:nvSpPr>
          <p:spPr bwMode="auto">
            <a:xfrm>
              <a:off x="6391275" y="2874708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50" name="그룹 49"/>
          <p:cNvGrpSpPr>
            <a:grpSpLocks/>
          </p:cNvGrpSpPr>
          <p:nvPr/>
        </p:nvGrpSpPr>
        <p:grpSpPr bwMode="auto">
          <a:xfrm>
            <a:off x="6986588" y="2513013"/>
            <a:ext cx="1430337" cy="530225"/>
            <a:chOff x="7202488" y="2671713"/>
            <a:chExt cx="1430337" cy="530225"/>
          </a:xfrm>
        </p:grpSpPr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7418388" y="28590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7418388" y="2859038"/>
              <a:ext cx="1214437" cy="342900"/>
              <a:chOff x="4292" y="2863"/>
              <a:chExt cx="765" cy="216"/>
            </a:xfrm>
          </p:grpSpPr>
          <p:sp>
            <p:nvSpPr>
              <p:cNvPr id="56" name="Line 51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57" name="Group 52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58" name="Line 53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Line 54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0" name="Line 55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61" name="Line 56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53" name="Rectangle 72"/>
            <p:cNvSpPr>
              <a:spLocks noChangeArrowheads="1"/>
            </p:cNvSpPr>
            <p:nvPr/>
          </p:nvSpPr>
          <p:spPr bwMode="auto">
            <a:xfrm>
              <a:off x="7202488" y="267171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54" name="Oval 73"/>
            <p:cNvSpPr>
              <a:spLocks noChangeArrowheads="1"/>
            </p:cNvSpPr>
            <p:nvPr/>
          </p:nvSpPr>
          <p:spPr bwMode="auto">
            <a:xfrm>
              <a:off x="8331200" y="305588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82"/>
            <p:cNvSpPr>
              <a:spLocks noChangeArrowheads="1"/>
            </p:cNvSpPr>
            <p:nvPr/>
          </p:nvSpPr>
          <p:spPr bwMode="auto">
            <a:xfrm>
              <a:off x="8099425" y="2879675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62" name="그룹 61"/>
          <p:cNvGrpSpPr>
            <a:grpSpLocks/>
          </p:cNvGrpSpPr>
          <p:nvPr/>
        </p:nvGrpSpPr>
        <p:grpSpPr bwMode="auto">
          <a:xfrm>
            <a:off x="827088" y="2706688"/>
            <a:ext cx="1054100" cy="361950"/>
            <a:chOff x="1042988" y="2865388"/>
            <a:chExt cx="1054100" cy="361950"/>
          </a:xfrm>
        </p:grpSpPr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1042988" y="2884438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64" name="Line 58"/>
            <p:cNvSpPr>
              <a:spLocks noChangeShapeType="1"/>
            </p:cNvSpPr>
            <p:nvPr/>
          </p:nvSpPr>
          <p:spPr bwMode="auto">
            <a:xfrm>
              <a:off x="1552575" y="286538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59"/>
            <p:cNvSpPr>
              <a:spLocks noChangeShapeType="1"/>
            </p:cNvSpPr>
            <p:nvPr/>
          </p:nvSpPr>
          <p:spPr bwMode="auto">
            <a:xfrm>
              <a:off x="1552575" y="320828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Line 60"/>
            <p:cNvSpPr>
              <a:spLocks noChangeShapeType="1"/>
            </p:cNvSpPr>
            <p:nvPr/>
          </p:nvSpPr>
          <p:spPr bwMode="auto">
            <a:xfrm>
              <a:off x="1552575" y="28653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7" name="Line 61"/>
            <p:cNvSpPr>
              <a:spLocks noChangeShapeType="1"/>
            </p:cNvSpPr>
            <p:nvPr/>
          </p:nvSpPr>
          <p:spPr bwMode="auto">
            <a:xfrm>
              <a:off x="2097088" y="28653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8" name="Oval 68"/>
            <p:cNvSpPr>
              <a:spLocks noChangeArrowheads="1"/>
            </p:cNvSpPr>
            <p:nvPr/>
          </p:nvSpPr>
          <p:spPr bwMode="auto">
            <a:xfrm>
              <a:off x="1785938" y="290031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Rectangle 87"/>
            <p:cNvSpPr>
              <a:spLocks noChangeArrowheads="1"/>
            </p:cNvSpPr>
            <p:nvPr/>
          </p:nvSpPr>
          <p:spPr bwMode="auto">
            <a:xfrm>
              <a:off x="1563688" y="3020963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70" name="그룹 69"/>
          <p:cNvGrpSpPr>
            <a:grpSpLocks/>
          </p:cNvGrpSpPr>
          <p:nvPr/>
        </p:nvGrpSpPr>
        <p:grpSpPr bwMode="auto">
          <a:xfrm>
            <a:off x="2051050" y="2927350"/>
            <a:ext cx="6553200" cy="331788"/>
            <a:chOff x="2266950" y="3086050"/>
            <a:chExt cx="6553200" cy="331788"/>
          </a:xfrm>
        </p:grpSpPr>
        <p:sp>
          <p:nvSpPr>
            <p:cNvPr id="71" name="Line 83"/>
            <p:cNvSpPr>
              <a:spLocks noChangeShapeType="1"/>
            </p:cNvSpPr>
            <p:nvPr/>
          </p:nvSpPr>
          <p:spPr bwMode="auto">
            <a:xfrm>
              <a:off x="8402638" y="3098750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Line 84"/>
            <p:cNvSpPr>
              <a:spLocks noChangeShapeType="1"/>
            </p:cNvSpPr>
            <p:nvPr/>
          </p:nvSpPr>
          <p:spPr bwMode="auto">
            <a:xfrm>
              <a:off x="8820150" y="3098750"/>
              <a:ext cx="0" cy="306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85"/>
            <p:cNvSpPr>
              <a:spLocks noChangeShapeType="1"/>
            </p:cNvSpPr>
            <p:nvPr/>
          </p:nvSpPr>
          <p:spPr bwMode="auto">
            <a:xfrm>
              <a:off x="2266950" y="3417838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86"/>
            <p:cNvSpPr>
              <a:spLocks noChangeShapeType="1"/>
            </p:cNvSpPr>
            <p:nvPr/>
          </p:nvSpPr>
          <p:spPr bwMode="auto">
            <a:xfrm flipH="1">
              <a:off x="2276475" y="3086050"/>
              <a:ext cx="7938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" name="Line 88"/>
            <p:cNvSpPr>
              <a:spLocks noChangeShapeType="1"/>
            </p:cNvSpPr>
            <p:nvPr/>
          </p:nvSpPr>
          <p:spPr bwMode="auto">
            <a:xfrm>
              <a:off x="2279650" y="3086050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6" name="Line 89"/>
          <p:cNvSpPr>
            <a:spLocks noChangeShapeType="1"/>
          </p:cNvSpPr>
          <p:nvPr/>
        </p:nvSpPr>
        <p:spPr bwMode="auto">
          <a:xfrm>
            <a:off x="1619250" y="2784475"/>
            <a:ext cx="735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" name="Line 90"/>
          <p:cNvSpPr>
            <a:spLocks noChangeShapeType="1"/>
          </p:cNvSpPr>
          <p:nvPr/>
        </p:nvSpPr>
        <p:spPr bwMode="auto">
          <a:xfrm>
            <a:off x="3340100" y="2911475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78" name="그룹 77"/>
          <p:cNvGrpSpPr>
            <a:grpSpLocks/>
          </p:cNvGrpSpPr>
          <p:nvPr/>
        </p:nvGrpSpPr>
        <p:grpSpPr bwMode="auto">
          <a:xfrm>
            <a:off x="2122488" y="2517775"/>
            <a:ext cx="1435100" cy="525463"/>
            <a:chOff x="2338388" y="2676668"/>
            <a:chExt cx="1435100" cy="525270"/>
          </a:xfrm>
        </p:grpSpPr>
        <p:grpSp>
          <p:nvGrpSpPr>
            <p:cNvPr id="79" name="Group 74"/>
            <p:cNvGrpSpPr>
              <a:grpSpLocks/>
            </p:cNvGrpSpPr>
            <p:nvPr/>
          </p:nvGrpSpPr>
          <p:grpSpPr bwMode="auto">
            <a:xfrm>
              <a:off x="2555875" y="2859038"/>
              <a:ext cx="1214438" cy="342900"/>
              <a:chOff x="1384" y="2198"/>
              <a:chExt cx="765" cy="216"/>
            </a:xfrm>
          </p:grpSpPr>
          <p:sp>
            <p:nvSpPr>
              <p:cNvPr id="83" name="Line 75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84" name="Group 76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85" name="Line 77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Line 78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Line 79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88" name="Line 80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80" name="Rectangle 81"/>
            <p:cNvSpPr>
              <a:spLocks noChangeArrowheads="1"/>
            </p:cNvSpPr>
            <p:nvPr/>
          </p:nvSpPr>
          <p:spPr bwMode="auto">
            <a:xfrm>
              <a:off x="2338388" y="2676668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81" name="Oval 91"/>
            <p:cNvSpPr>
              <a:spLocks noChangeArrowheads="1"/>
            </p:cNvSpPr>
            <p:nvPr/>
          </p:nvSpPr>
          <p:spPr bwMode="auto">
            <a:xfrm>
              <a:off x="3482975" y="302890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Rectangle 92"/>
            <p:cNvSpPr>
              <a:spLocks noChangeArrowheads="1"/>
            </p:cNvSpPr>
            <p:nvPr/>
          </p:nvSpPr>
          <p:spPr bwMode="auto">
            <a:xfrm>
              <a:off x="3259138" y="28701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sp>
        <p:nvSpPr>
          <p:cNvPr id="89" name="Rectangle 6"/>
          <p:cNvSpPr>
            <a:spLocks noChangeArrowheads="1"/>
          </p:cNvSpPr>
          <p:nvPr/>
        </p:nvSpPr>
        <p:spPr bwMode="auto">
          <a:xfrm>
            <a:off x="4486275" y="2711450"/>
            <a:ext cx="533400" cy="325438"/>
          </a:xfrm>
          <a:prstGeom prst="rect">
            <a:avLst/>
          </a:prstGeom>
          <a:solidFill>
            <a:srgbClr val="CCCCFF"/>
          </a:solidFill>
          <a:ln w="9525">
            <a:solidFill>
              <a:srgbClr val="CC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Rectangle 34"/>
          <p:cNvSpPr>
            <a:spLocks noChangeArrowheads="1"/>
          </p:cNvSpPr>
          <p:nvPr/>
        </p:nvSpPr>
        <p:spPr bwMode="auto">
          <a:xfrm>
            <a:off x="3817938" y="2700338"/>
            <a:ext cx="6699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en-US" altLang="ko-KR" sz="1800" b="1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Line 35"/>
          <p:cNvSpPr>
            <a:spLocks noChangeShapeType="1"/>
          </p:cNvSpPr>
          <p:nvPr/>
        </p:nvSpPr>
        <p:spPr bwMode="auto">
          <a:xfrm>
            <a:off x="3817938" y="2700338"/>
            <a:ext cx="12144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2" name="Line 36"/>
          <p:cNvSpPr>
            <a:spLocks noChangeShapeType="1"/>
          </p:cNvSpPr>
          <p:nvPr/>
        </p:nvSpPr>
        <p:spPr bwMode="auto">
          <a:xfrm>
            <a:off x="3817938" y="3043238"/>
            <a:ext cx="1214437" cy="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3" name="Line 37"/>
          <p:cNvSpPr>
            <a:spLocks noChangeShapeType="1"/>
          </p:cNvSpPr>
          <p:nvPr/>
        </p:nvSpPr>
        <p:spPr bwMode="auto">
          <a:xfrm>
            <a:off x="3817938" y="2700338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4" name="Line 38"/>
          <p:cNvSpPr>
            <a:spLocks noChangeShapeType="1"/>
          </p:cNvSpPr>
          <p:nvPr/>
        </p:nvSpPr>
        <p:spPr bwMode="auto">
          <a:xfrm>
            <a:off x="4487863" y="2700338"/>
            <a:ext cx="0" cy="34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5" name="Line 39"/>
          <p:cNvSpPr>
            <a:spLocks noChangeShapeType="1"/>
          </p:cNvSpPr>
          <p:nvPr/>
        </p:nvSpPr>
        <p:spPr bwMode="auto">
          <a:xfrm>
            <a:off x="5032375" y="2700338"/>
            <a:ext cx="0" cy="3429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96" name="Rectangle 69"/>
          <p:cNvSpPr>
            <a:spLocks noChangeArrowheads="1"/>
          </p:cNvSpPr>
          <p:nvPr/>
        </p:nvSpPr>
        <p:spPr bwMode="auto">
          <a:xfrm>
            <a:off x="3676650" y="2509838"/>
            <a:ext cx="8747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</a:p>
        </p:txBody>
      </p:sp>
      <p:sp>
        <p:nvSpPr>
          <p:cNvPr id="97" name="Rectangle 93"/>
          <p:cNvSpPr>
            <a:spLocks noChangeArrowheads="1"/>
          </p:cNvSpPr>
          <p:nvPr/>
        </p:nvSpPr>
        <p:spPr bwMode="auto">
          <a:xfrm>
            <a:off x="4529138" y="2708275"/>
            <a:ext cx="61912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98" name="Rectangle 94"/>
          <p:cNvSpPr>
            <a:spLocks noChangeArrowheads="1"/>
          </p:cNvSpPr>
          <p:nvPr/>
        </p:nvSpPr>
        <p:spPr bwMode="auto">
          <a:xfrm>
            <a:off x="5214938" y="4167188"/>
            <a:ext cx="541337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grpSp>
        <p:nvGrpSpPr>
          <p:cNvPr id="99" name="Group 62"/>
          <p:cNvGrpSpPr>
            <a:grpSpLocks/>
          </p:cNvGrpSpPr>
          <p:nvPr/>
        </p:nvGrpSpPr>
        <p:grpSpPr bwMode="auto">
          <a:xfrm>
            <a:off x="4740275" y="2881313"/>
            <a:ext cx="757238" cy="71437"/>
            <a:chOff x="1701" y="709"/>
            <a:chExt cx="477" cy="45"/>
          </a:xfrm>
        </p:grpSpPr>
        <p:sp>
          <p:nvSpPr>
            <p:cNvPr id="100" name="Line 63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1" name="Oval 64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011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 err="1"/>
              <a:t>pre.link</a:t>
            </a:r>
            <a:r>
              <a:rPr lang="en-US" altLang="ko-KR" dirty="0"/>
              <a:t> ← new;</a:t>
            </a:r>
          </a:p>
          <a:p>
            <a:pPr marL="914400" lvl="2" indent="0" eaLnBrk="1" hangingPunct="1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ko-KR" altLang="en-US" sz="1600" b="1" dirty="0">
                <a:solidFill>
                  <a:srgbClr val="0000CC"/>
                </a:solidFill>
              </a:rPr>
              <a:t>삽입할 노드의 주소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pre</a:t>
            </a:r>
            <a:r>
              <a:rPr lang="ko-KR" altLang="en-US" sz="1600" b="1" dirty="0">
                <a:solidFill>
                  <a:srgbClr val="FF0000"/>
                </a:solidFill>
              </a:rPr>
              <a:t>의 링크에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노드 </a:t>
            </a:r>
            <a:r>
              <a:rPr lang="en-US" altLang="ko-KR" sz="1600" dirty="0"/>
              <a:t>pre</a:t>
            </a:r>
            <a:r>
              <a:rPr lang="ko-KR" altLang="en-US" sz="1600" dirty="0"/>
              <a:t>가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를 가리키도록 한다</a:t>
            </a:r>
            <a:r>
              <a:rPr lang="en-US" altLang="ko-KR" sz="1600" dirty="0"/>
              <a:t>. </a:t>
            </a:r>
            <a:endParaRPr lang="en-US" altLang="ko-KR" sz="1400" dirty="0"/>
          </a:p>
          <a:p>
            <a:pPr marL="627062" lvl="2" indent="0" eaLnBrk="1" hangingPunct="1">
              <a:lnSpc>
                <a:spcPct val="90000"/>
              </a:lnSpc>
              <a:buNone/>
              <a:defRPr/>
            </a:pPr>
            <a:endParaRPr lang="ko-KR" altLang="en-US" sz="1600" dirty="0"/>
          </a:p>
          <a:p>
            <a:pPr marL="627062" lvl="2" indent="0">
              <a:buNone/>
              <a:defRPr/>
            </a:pPr>
            <a:endParaRPr lang="ko-KR" altLang="en-US" sz="1600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539750" y="2060575"/>
            <a:ext cx="8353425" cy="26638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5592763" y="2871788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203575" y="2886075"/>
            <a:ext cx="1008063" cy="735013"/>
            <a:chOff x="2343" y="3446"/>
            <a:chExt cx="635" cy="463"/>
          </a:xfrm>
        </p:grpSpPr>
        <p:sp>
          <p:nvSpPr>
            <p:cNvPr id="7" name="Rectangle 24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8" name="Line 25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Line 27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28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3" name="Oval 30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Line 31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61"/>
          <p:cNvGrpSpPr>
            <a:grpSpLocks/>
          </p:cNvGrpSpPr>
          <p:nvPr/>
        </p:nvGrpSpPr>
        <p:grpSpPr bwMode="auto">
          <a:xfrm>
            <a:off x="6505575" y="2709863"/>
            <a:ext cx="757238" cy="71437"/>
            <a:chOff x="1701" y="709"/>
            <a:chExt cx="477" cy="45"/>
          </a:xfrm>
        </p:grpSpPr>
        <p:sp>
          <p:nvSpPr>
            <p:cNvPr id="16" name="Line 62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>
            <a:grpSpLocks/>
          </p:cNvGrpSpPr>
          <p:nvPr/>
        </p:nvGrpSpPr>
        <p:grpSpPr bwMode="auto">
          <a:xfrm>
            <a:off x="3748088" y="2351088"/>
            <a:ext cx="1355725" cy="520700"/>
            <a:chOff x="3892550" y="2207661"/>
            <a:chExt cx="1355725" cy="519664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4702175" y="2395538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Rectangle 32"/>
            <p:cNvSpPr>
              <a:spLocks noChangeArrowheads="1"/>
            </p:cNvSpPr>
            <p:nvPr/>
          </p:nvSpPr>
          <p:spPr bwMode="auto">
            <a:xfrm>
              <a:off x="4033838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>
              <a:off x="4033838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2" name="Line 34"/>
            <p:cNvSpPr>
              <a:spLocks noChangeShapeType="1"/>
            </p:cNvSpPr>
            <p:nvPr/>
          </p:nvSpPr>
          <p:spPr bwMode="auto">
            <a:xfrm>
              <a:off x="4033838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35"/>
            <p:cNvSpPr>
              <a:spLocks noChangeShapeType="1"/>
            </p:cNvSpPr>
            <p:nvPr/>
          </p:nvSpPr>
          <p:spPr bwMode="auto">
            <a:xfrm>
              <a:off x="4033838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36"/>
            <p:cNvSpPr>
              <a:spLocks noChangeShapeType="1"/>
            </p:cNvSpPr>
            <p:nvPr/>
          </p:nvSpPr>
          <p:spPr bwMode="auto">
            <a:xfrm>
              <a:off x="4703763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37"/>
            <p:cNvSpPr>
              <a:spLocks noChangeShapeType="1"/>
            </p:cNvSpPr>
            <p:nvPr/>
          </p:nvSpPr>
          <p:spPr bwMode="auto">
            <a:xfrm>
              <a:off x="5248275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Oval 60"/>
            <p:cNvSpPr>
              <a:spLocks noChangeArrowheads="1"/>
            </p:cNvSpPr>
            <p:nvPr/>
          </p:nvSpPr>
          <p:spPr bwMode="auto">
            <a:xfrm>
              <a:off x="4956175" y="2591904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65"/>
            <p:cNvSpPr>
              <a:spLocks noChangeArrowheads="1"/>
            </p:cNvSpPr>
            <p:nvPr/>
          </p:nvSpPr>
          <p:spPr bwMode="auto">
            <a:xfrm>
              <a:off x="3892550" y="2207661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28" name="그룹 27"/>
          <p:cNvGrpSpPr>
            <a:grpSpLocks/>
          </p:cNvGrpSpPr>
          <p:nvPr/>
        </p:nvGrpSpPr>
        <p:grpSpPr bwMode="auto">
          <a:xfrm>
            <a:off x="5330825" y="2332038"/>
            <a:ext cx="1447800" cy="539750"/>
            <a:chOff x="5475288" y="2188059"/>
            <a:chExt cx="1447800" cy="539266"/>
          </a:xfrm>
        </p:grpSpPr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6330950" y="23844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Rectangle 39"/>
            <p:cNvSpPr>
              <a:spLocks noChangeArrowheads="1"/>
            </p:cNvSpPr>
            <p:nvPr/>
          </p:nvSpPr>
          <p:spPr bwMode="auto">
            <a:xfrm>
              <a:off x="5708650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Line 42"/>
            <p:cNvSpPr>
              <a:spLocks noChangeShapeType="1"/>
            </p:cNvSpPr>
            <p:nvPr/>
          </p:nvSpPr>
          <p:spPr bwMode="auto">
            <a:xfrm>
              <a:off x="5708650" y="23844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43"/>
            <p:cNvSpPr>
              <a:spLocks noChangeShapeType="1"/>
            </p:cNvSpPr>
            <p:nvPr/>
          </p:nvSpPr>
          <p:spPr bwMode="auto">
            <a:xfrm>
              <a:off x="5708650" y="27273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44"/>
            <p:cNvSpPr>
              <a:spLocks noChangeShapeType="1"/>
            </p:cNvSpPr>
            <p:nvPr/>
          </p:nvSpPr>
          <p:spPr bwMode="auto">
            <a:xfrm>
              <a:off x="570865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45"/>
            <p:cNvSpPr>
              <a:spLocks noChangeShapeType="1"/>
            </p:cNvSpPr>
            <p:nvPr/>
          </p:nvSpPr>
          <p:spPr bwMode="auto">
            <a:xfrm>
              <a:off x="6378575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46"/>
            <p:cNvSpPr>
              <a:spLocks noChangeShapeType="1"/>
            </p:cNvSpPr>
            <p:nvPr/>
          </p:nvSpPr>
          <p:spPr bwMode="auto">
            <a:xfrm>
              <a:off x="6923088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5475288" y="218805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7" name="Rectangle 67"/>
            <p:cNvSpPr>
              <a:spLocks noChangeArrowheads="1"/>
            </p:cNvSpPr>
            <p:nvPr/>
          </p:nvSpPr>
          <p:spPr bwMode="auto">
            <a:xfrm>
              <a:off x="6404527" y="2412517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38" name="그룹 37"/>
          <p:cNvGrpSpPr>
            <a:grpSpLocks/>
          </p:cNvGrpSpPr>
          <p:nvPr/>
        </p:nvGrpSpPr>
        <p:grpSpPr bwMode="auto">
          <a:xfrm>
            <a:off x="7058025" y="2341563"/>
            <a:ext cx="1430338" cy="530225"/>
            <a:chOff x="7202488" y="2197100"/>
            <a:chExt cx="1430337" cy="530225"/>
          </a:xfrm>
        </p:grpSpPr>
        <p:sp>
          <p:nvSpPr>
            <p:cNvPr id="39" name="Rectangle 47"/>
            <p:cNvSpPr>
              <a:spLocks noChangeArrowheads="1"/>
            </p:cNvSpPr>
            <p:nvPr/>
          </p:nvSpPr>
          <p:spPr bwMode="auto">
            <a:xfrm>
              <a:off x="7418388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0" name="Group 48"/>
            <p:cNvGrpSpPr>
              <a:grpSpLocks/>
            </p:cNvGrpSpPr>
            <p:nvPr/>
          </p:nvGrpSpPr>
          <p:grpSpPr bwMode="auto">
            <a:xfrm>
              <a:off x="7418388" y="2384425"/>
              <a:ext cx="1214437" cy="342900"/>
              <a:chOff x="4292" y="2863"/>
              <a:chExt cx="765" cy="216"/>
            </a:xfrm>
          </p:grpSpPr>
          <p:sp>
            <p:nvSpPr>
              <p:cNvPr id="44" name="Line 49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5" name="Group 50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6" name="Line 51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52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53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54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1" name="Rectangle 68"/>
            <p:cNvSpPr>
              <a:spLocks noChangeArrowheads="1"/>
            </p:cNvSpPr>
            <p:nvPr/>
          </p:nvSpPr>
          <p:spPr bwMode="auto">
            <a:xfrm>
              <a:off x="7202488" y="21971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Oval 69"/>
            <p:cNvSpPr>
              <a:spLocks noChangeArrowheads="1"/>
            </p:cNvSpPr>
            <p:nvPr/>
          </p:nvSpPr>
          <p:spPr bwMode="auto">
            <a:xfrm>
              <a:off x="8331200" y="25812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Rectangle 78"/>
            <p:cNvSpPr>
              <a:spLocks noChangeArrowheads="1"/>
            </p:cNvSpPr>
            <p:nvPr/>
          </p:nvSpPr>
          <p:spPr bwMode="auto">
            <a:xfrm>
              <a:off x="8099425" y="2405062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0" name="그룹 49"/>
          <p:cNvGrpSpPr>
            <a:grpSpLocks/>
          </p:cNvGrpSpPr>
          <p:nvPr/>
        </p:nvGrpSpPr>
        <p:grpSpPr bwMode="auto">
          <a:xfrm>
            <a:off x="898525" y="2535238"/>
            <a:ext cx="1054100" cy="361950"/>
            <a:chOff x="1042988" y="2390775"/>
            <a:chExt cx="1054100" cy="361950"/>
          </a:xfrm>
        </p:grpSpPr>
        <p:sp>
          <p:nvSpPr>
            <p:cNvPr id="51" name="Rectangle 55"/>
            <p:cNvSpPr>
              <a:spLocks noChangeArrowheads="1"/>
            </p:cNvSpPr>
            <p:nvPr/>
          </p:nvSpPr>
          <p:spPr bwMode="auto">
            <a:xfrm>
              <a:off x="1042988" y="240982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52" name="Line 56"/>
            <p:cNvSpPr>
              <a:spLocks noChangeShapeType="1"/>
            </p:cNvSpPr>
            <p:nvPr/>
          </p:nvSpPr>
          <p:spPr bwMode="auto">
            <a:xfrm>
              <a:off x="1552575" y="23907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57"/>
            <p:cNvSpPr>
              <a:spLocks noChangeShapeType="1"/>
            </p:cNvSpPr>
            <p:nvPr/>
          </p:nvSpPr>
          <p:spPr bwMode="auto">
            <a:xfrm>
              <a:off x="1552575" y="27336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58"/>
            <p:cNvSpPr>
              <a:spLocks noChangeShapeType="1"/>
            </p:cNvSpPr>
            <p:nvPr/>
          </p:nvSpPr>
          <p:spPr bwMode="auto">
            <a:xfrm>
              <a:off x="1552575" y="23907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59"/>
            <p:cNvSpPr>
              <a:spLocks noChangeShapeType="1"/>
            </p:cNvSpPr>
            <p:nvPr/>
          </p:nvSpPr>
          <p:spPr bwMode="auto">
            <a:xfrm>
              <a:off x="2097088" y="23907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1785938" y="242570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83"/>
            <p:cNvSpPr>
              <a:spLocks noChangeArrowheads="1"/>
            </p:cNvSpPr>
            <p:nvPr/>
          </p:nvSpPr>
          <p:spPr bwMode="auto">
            <a:xfrm>
              <a:off x="1563688" y="2546350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8" name="그룹 57"/>
          <p:cNvGrpSpPr>
            <a:grpSpLocks/>
          </p:cNvGrpSpPr>
          <p:nvPr/>
        </p:nvGrpSpPr>
        <p:grpSpPr bwMode="auto">
          <a:xfrm>
            <a:off x="2122488" y="2755900"/>
            <a:ext cx="6553200" cy="331788"/>
            <a:chOff x="2266950" y="2611438"/>
            <a:chExt cx="6553200" cy="331787"/>
          </a:xfrm>
        </p:grpSpPr>
        <p:sp>
          <p:nvSpPr>
            <p:cNvPr id="59" name="Line 79"/>
            <p:cNvSpPr>
              <a:spLocks noChangeShapeType="1"/>
            </p:cNvSpPr>
            <p:nvPr/>
          </p:nvSpPr>
          <p:spPr bwMode="auto">
            <a:xfrm>
              <a:off x="8402638" y="2624138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Line 80"/>
            <p:cNvSpPr>
              <a:spLocks noChangeShapeType="1"/>
            </p:cNvSpPr>
            <p:nvPr/>
          </p:nvSpPr>
          <p:spPr bwMode="auto">
            <a:xfrm>
              <a:off x="8820150" y="2624138"/>
              <a:ext cx="0" cy="3063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Line 81"/>
            <p:cNvSpPr>
              <a:spLocks noChangeShapeType="1"/>
            </p:cNvSpPr>
            <p:nvPr/>
          </p:nvSpPr>
          <p:spPr bwMode="auto">
            <a:xfrm>
              <a:off x="2266950" y="2943225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Line 82"/>
            <p:cNvSpPr>
              <a:spLocks noChangeShapeType="1"/>
            </p:cNvSpPr>
            <p:nvPr/>
          </p:nvSpPr>
          <p:spPr bwMode="auto">
            <a:xfrm flipH="1">
              <a:off x="2276475" y="2611438"/>
              <a:ext cx="7938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Line 84"/>
            <p:cNvSpPr>
              <a:spLocks noChangeShapeType="1"/>
            </p:cNvSpPr>
            <p:nvPr/>
          </p:nvSpPr>
          <p:spPr bwMode="auto">
            <a:xfrm>
              <a:off x="2279650" y="2611438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4" name="Line 85"/>
          <p:cNvSpPr>
            <a:spLocks noChangeShapeType="1"/>
          </p:cNvSpPr>
          <p:nvPr/>
        </p:nvSpPr>
        <p:spPr bwMode="auto">
          <a:xfrm>
            <a:off x="1690688" y="2613025"/>
            <a:ext cx="73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Line 86"/>
          <p:cNvSpPr>
            <a:spLocks noChangeShapeType="1"/>
          </p:cNvSpPr>
          <p:nvPr/>
        </p:nvSpPr>
        <p:spPr bwMode="auto">
          <a:xfrm>
            <a:off x="3411538" y="2740025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66" name="그룹 65"/>
          <p:cNvGrpSpPr>
            <a:grpSpLocks/>
          </p:cNvGrpSpPr>
          <p:nvPr/>
        </p:nvGrpSpPr>
        <p:grpSpPr bwMode="auto">
          <a:xfrm>
            <a:off x="2193925" y="2341563"/>
            <a:ext cx="1435100" cy="530225"/>
            <a:chOff x="2338388" y="2197584"/>
            <a:chExt cx="1435100" cy="529741"/>
          </a:xfrm>
        </p:grpSpPr>
        <p:grpSp>
          <p:nvGrpSpPr>
            <p:cNvPr id="67" name="Group 70"/>
            <p:cNvGrpSpPr>
              <a:grpSpLocks/>
            </p:cNvGrpSpPr>
            <p:nvPr/>
          </p:nvGrpSpPr>
          <p:grpSpPr bwMode="auto">
            <a:xfrm>
              <a:off x="2555875" y="2384425"/>
              <a:ext cx="1214438" cy="342900"/>
              <a:chOff x="1384" y="2198"/>
              <a:chExt cx="765" cy="216"/>
            </a:xfrm>
          </p:grpSpPr>
          <p:sp>
            <p:nvSpPr>
              <p:cNvPr id="71" name="Line 71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72" name="Group 72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73" name="Line 73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Line 74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Line 75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Line 76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68" name="Rectangle 77"/>
            <p:cNvSpPr>
              <a:spLocks noChangeArrowheads="1"/>
            </p:cNvSpPr>
            <p:nvPr/>
          </p:nvSpPr>
          <p:spPr bwMode="auto">
            <a:xfrm>
              <a:off x="2338388" y="219758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9" name="Oval 87"/>
            <p:cNvSpPr>
              <a:spLocks noChangeArrowheads="1"/>
            </p:cNvSpPr>
            <p:nvPr/>
          </p:nvSpPr>
          <p:spPr bwMode="auto">
            <a:xfrm>
              <a:off x="3482975" y="255428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Rectangle 88"/>
            <p:cNvSpPr>
              <a:spLocks noChangeArrowheads="1"/>
            </p:cNvSpPr>
            <p:nvPr/>
          </p:nvSpPr>
          <p:spPr bwMode="auto">
            <a:xfrm>
              <a:off x="3259138" y="23955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77" name="그룹 76"/>
          <p:cNvGrpSpPr>
            <a:grpSpLocks/>
          </p:cNvGrpSpPr>
          <p:nvPr/>
        </p:nvGrpSpPr>
        <p:grpSpPr bwMode="auto">
          <a:xfrm>
            <a:off x="3203575" y="3865563"/>
            <a:ext cx="1008063" cy="400050"/>
            <a:chOff x="3348038" y="3721100"/>
            <a:chExt cx="1008062" cy="400050"/>
          </a:xfrm>
        </p:grpSpPr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3806825" y="3725863"/>
              <a:ext cx="547688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Rectangle 14"/>
            <p:cNvSpPr>
              <a:spLocks noChangeArrowheads="1"/>
            </p:cNvSpPr>
            <p:nvPr/>
          </p:nvSpPr>
          <p:spPr bwMode="auto">
            <a:xfrm>
              <a:off x="3348038" y="377825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</a:p>
          </p:txBody>
        </p:sp>
        <p:sp>
          <p:nvSpPr>
            <p:cNvPr id="80" name="Line 15"/>
            <p:cNvSpPr>
              <a:spLocks noChangeShapeType="1"/>
            </p:cNvSpPr>
            <p:nvPr/>
          </p:nvSpPr>
          <p:spPr bwMode="auto">
            <a:xfrm>
              <a:off x="3811588" y="3721100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Line 16"/>
            <p:cNvSpPr>
              <a:spLocks noChangeShapeType="1"/>
            </p:cNvSpPr>
            <p:nvPr/>
          </p:nvSpPr>
          <p:spPr bwMode="auto">
            <a:xfrm>
              <a:off x="3811588" y="4064000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17"/>
            <p:cNvSpPr>
              <a:spLocks noChangeShapeType="1"/>
            </p:cNvSpPr>
            <p:nvPr/>
          </p:nvSpPr>
          <p:spPr bwMode="auto">
            <a:xfrm>
              <a:off x="3811588" y="372110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18"/>
            <p:cNvSpPr>
              <a:spLocks noChangeShapeType="1"/>
            </p:cNvSpPr>
            <p:nvPr/>
          </p:nvSpPr>
          <p:spPr bwMode="auto">
            <a:xfrm>
              <a:off x="4356100" y="372110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Oval 20"/>
            <p:cNvSpPr>
              <a:spLocks noChangeArrowheads="1"/>
            </p:cNvSpPr>
            <p:nvPr/>
          </p:nvSpPr>
          <p:spPr bwMode="auto">
            <a:xfrm>
              <a:off x="4054475" y="39036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5" name="Line 21"/>
          <p:cNvSpPr>
            <a:spLocks noChangeShapeType="1"/>
          </p:cNvSpPr>
          <p:nvPr/>
        </p:nvSpPr>
        <p:spPr bwMode="auto">
          <a:xfrm>
            <a:off x="3986213" y="4081463"/>
            <a:ext cx="63341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86" name="Rectangle 89"/>
          <p:cNvSpPr>
            <a:spLocks noChangeArrowheads="1"/>
          </p:cNvSpPr>
          <p:nvPr/>
        </p:nvSpPr>
        <p:spPr bwMode="auto">
          <a:xfrm>
            <a:off x="3690938" y="3879850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87" name="Rectangle 90"/>
          <p:cNvSpPr>
            <a:spLocks noChangeArrowheads="1"/>
          </p:cNvSpPr>
          <p:nvPr/>
        </p:nvSpPr>
        <p:spPr bwMode="auto">
          <a:xfrm>
            <a:off x="4532313" y="2532063"/>
            <a:ext cx="561975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700</a:t>
            </a:r>
          </a:p>
        </p:txBody>
      </p:sp>
      <p:sp>
        <p:nvSpPr>
          <p:cNvPr id="88" name="Line 91"/>
          <p:cNvSpPr>
            <a:spLocks noChangeShapeType="1"/>
          </p:cNvSpPr>
          <p:nvPr/>
        </p:nvSpPr>
        <p:spPr bwMode="auto">
          <a:xfrm flipV="1">
            <a:off x="4857750" y="2781300"/>
            <a:ext cx="0" cy="10795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89" name="그룹 88"/>
          <p:cNvGrpSpPr>
            <a:grpSpLocks/>
          </p:cNvGrpSpPr>
          <p:nvPr/>
        </p:nvGrpSpPr>
        <p:grpSpPr bwMode="auto">
          <a:xfrm>
            <a:off x="4413250" y="3675063"/>
            <a:ext cx="1435100" cy="544512"/>
            <a:chOff x="4557713" y="3530600"/>
            <a:chExt cx="1435100" cy="544513"/>
          </a:xfrm>
        </p:grpSpPr>
        <p:sp>
          <p:nvSpPr>
            <p:cNvPr id="90" name="Text Box 7"/>
            <p:cNvSpPr txBox="1">
              <a:spLocks noChangeArrowheads="1"/>
            </p:cNvSpPr>
            <p:nvPr/>
          </p:nvSpPr>
          <p:spPr bwMode="auto">
            <a:xfrm>
              <a:off x="4765675" y="3733800"/>
              <a:ext cx="671513" cy="335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91" name="Line 8"/>
            <p:cNvSpPr>
              <a:spLocks noChangeShapeType="1"/>
            </p:cNvSpPr>
            <p:nvPr/>
          </p:nvSpPr>
          <p:spPr bwMode="auto">
            <a:xfrm>
              <a:off x="4764088" y="37322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2" name="Line 9"/>
            <p:cNvSpPr>
              <a:spLocks noChangeShapeType="1"/>
            </p:cNvSpPr>
            <p:nvPr/>
          </p:nvSpPr>
          <p:spPr bwMode="auto">
            <a:xfrm>
              <a:off x="4764088" y="40751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3" name="Line 10"/>
            <p:cNvSpPr>
              <a:spLocks noChangeShapeType="1"/>
            </p:cNvSpPr>
            <p:nvPr/>
          </p:nvSpPr>
          <p:spPr bwMode="auto">
            <a:xfrm>
              <a:off x="4764088" y="3732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4" name="Line 11"/>
            <p:cNvSpPr>
              <a:spLocks noChangeShapeType="1"/>
            </p:cNvSpPr>
            <p:nvPr/>
          </p:nvSpPr>
          <p:spPr bwMode="auto">
            <a:xfrm>
              <a:off x="5434013" y="37322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5" name="Line 12"/>
            <p:cNvSpPr>
              <a:spLocks noChangeShapeType="1"/>
            </p:cNvSpPr>
            <p:nvPr/>
          </p:nvSpPr>
          <p:spPr bwMode="auto">
            <a:xfrm>
              <a:off x="5978525" y="37322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6" name="Rectangle 13"/>
            <p:cNvSpPr>
              <a:spLocks noChangeArrowheads="1"/>
            </p:cNvSpPr>
            <p:nvPr/>
          </p:nvSpPr>
          <p:spPr bwMode="auto">
            <a:xfrm>
              <a:off x="4557713" y="3530600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r>
                <a:rPr lang="ko-KR" altLang="en-US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97" name="Oval 19"/>
            <p:cNvSpPr>
              <a:spLocks noChangeArrowheads="1"/>
            </p:cNvSpPr>
            <p:nvPr/>
          </p:nvSpPr>
          <p:spPr bwMode="auto">
            <a:xfrm>
              <a:off x="5700713" y="38020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Rectangle 92"/>
            <p:cNvSpPr>
              <a:spLocks noChangeArrowheads="1"/>
            </p:cNvSpPr>
            <p:nvPr/>
          </p:nvSpPr>
          <p:spPr bwMode="auto">
            <a:xfrm>
              <a:off x="5478463" y="3887552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560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최종결과</a:t>
            </a: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3754" y="1412776"/>
            <a:ext cx="7508012" cy="116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06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20700" indent="-260350" eaLnBrk="1" hangingPunct="1">
              <a:defRPr/>
            </a:pPr>
            <a:r>
              <a:rPr lang="ko-KR" altLang="en-US" dirty="0"/>
              <a:t>연결 리스트의 이해</a:t>
            </a:r>
            <a:endParaRPr lang="en-US" altLang="ko-KR" dirty="0"/>
          </a:p>
          <a:p>
            <a:pPr marL="717550" lvl="1" indent="-260350" eaLnBrk="1" hangingPunct="1">
              <a:defRPr/>
            </a:pPr>
            <a:r>
              <a:rPr lang="ko-KR" altLang="en-US"/>
              <a:t>기차놀이</a:t>
            </a: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2581" y="2348880"/>
            <a:ext cx="7827218" cy="269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10127" y="1872344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buFontTx/>
              <a:buAutoNum type="circleNumDbPlain"/>
              <a:defRPr/>
            </a:pPr>
            <a:r>
              <a:rPr lang="ko-KR" altLang="en-US" sz="1400">
                <a:solidFill>
                  <a:srgbClr val="A41C55"/>
                </a:solidFill>
                <a:latin typeface="+mn-ea"/>
                <a:ea typeface="+mn-ea"/>
              </a:rPr>
              <a:t> 이름표 뽑기</a:t>
            </a:r>
            <a:endParaRPr lang="ko-KR" altLang="en-US" sz="1400" dirty="0">
              <a:solidFill>
                <a:srgbClr val="A41C55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9438" y="1872344"/>
            <a:ext cx="4011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defRPr/>
            </a:pPr>
            <a:r>
              <a:rPr lang="ko-KR" altLang="en-US" sz="1400">
                <a:solidFill>
                  <a:srgbClr val="A41C55"/>
                </a:solidFill>
                <a:latin typeface="+mn-ea"/>
                <a:ea typeface="+mn-ea"/>
              </a:rPr>
              <a:t>② 뽑은 사람을 찾아 연결 </a:t>
            </a:r>
            <a:r>
              <a:rPr lang="en-US" altLang="ko-KR" sz="1400">
                <a:solidFill>
                  <a:srgbClr val="A41C55"/>
                </a:solidFill>
                <a:latin typeface="+mn-ea"/>
                <a:ea typeface="+mn-ea"/>
              </a:rPr>
              <a:t>: </a:t>
            </a:r>
            <a:r>
              <a:rPr lang="ko-KR" altLang="en-US" sz="1400">
                <a:solidFill>
                  <a:srgbClr val="A41C55"/>
                </a:solidFill>
                <a:latin typeface="+mn-ea"/>
                <a:ea typeface="+mn-ea"/>
              </a:rPr>
              <a:t>승희 →상원 →수영 </a:t>
            </a:r>
            <a:endParaRPr lang="ko-KR" altLang="en-US" sz="1400" dirty="0">
              <a:solidFill>
                <a:srgbClr val="A41C5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5249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노드</a:t>
            </a:r>
            <a:r>
              <a:rPr lang="ko-KR" altLang="en-US" dirty="0"/>
              <a:t> 삭제 알고리즘</a:t>
            </a:r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382" y="1412776"/>
            <a:ext cx="8150772" cy="327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031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과정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초기상태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024" y="1772816"/>
            <a:ext cx="7939112" cy="181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156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원형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과정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</a:t>
            </a:r>
            <a:r>
              <a:rPr lang="en-US" altLang="ko-KR" dirty="0"/>
              <a:t>old ← </a:t>
            </a:r>
            <a:r>
              <a:rPr lang="en-US" altLang="ko-KR" dirty="0" err="1"/>
              <a:t>pre.link</a:t>
            </a:r>
            <a:r>
              <a:rPr lang="en-US" altLang="ko-KR" dirty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pre</a:t>
            </a:r>
            <a:r>
              <a:rPr lang="ko-KR" altLang="en-US" sz="1600" b="1" dirty="0">
                <a:solidFill>
                  <a:srgbClr val="0000CC"/>
                </a:solidFill>
              </a:rPr>
              <a:t>의 </a:t>
            </a:r>
            <a:r>
              <a:rPr lang="ko-KR" altLang="en-US" sz="1600" b="1" dirty="0" err="1">
                <a:solidFill>
                  <a:srgbClr val="0000CC"/>
                </a:solidFill>
              </a:rPr>
              <a:t>다음노드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en-US" altLang="ko-KR" sz="1600" b="1" dirty="0" err="1">
                <a:solidFill>
                  <a:srgbClr val="0000CC"/>
                </a:solidFill>
              </a:rPr>
              <a:t>pre.link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삭제할 노드 </a:t>
            </a:r>
            <a:r>
              <a:rPr lang="en-US" altLang="ko-KR" sz="1600" b="1" dirty="0">
                <a:solidFill>
                  <a:srgbClr val="FF0000"/>
                </a:solidFill>
              </a:rPr>
              <a:t>old</a:t>
            </a:r>
            <a:r>
              <a:rPr lang="ko-KR" altLang="en-US" sz="1600" b="1" dirty="0">
                <a:solidFill>
                  <a:srgbClr val="FF0000"/>
                </a:solidFill>
              </a:rPr>
              <a:t>로</a:t>
            </a:r>
            <a:r>
              <a:rPr lang="ko-KR" altLang="en-US" sz="1600" dirty="0">
                <a:solidFill>
                  <a:prstClr val="black"/>
                </a:solidFill>
              </a:rPr>
              <a:t> 지정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623888" lvl="2" indent="0" eaLnBrk="1" hangingPunct="1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en-US" altLang="ko-KR" dirty="0" err="1"/>
              <a:t>pre.link</a:t>
            </a:r>
            <a:r>
              <a:rPr lang="en-US" altLang="ko-KR" dirty="0"/>
              <a:t> ← </a:t>
            </a:r>
            <a:r>
              <a:rPr lang="en-US" altLang="ko-KR" dirty="0" err="1"/>
              <a:t>old.link</a:t>
            </a:r>
            <a:r>
              <a:rPr lang="en-US" altLang="ko-KR" dirty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en-US" altLang="ko-KR" sz="1600" b="1" dirty="0">
                <a:solidFill>
                  <a:srgbClr val="0000CC"/>
                </a:solidFill>
              </a:rPr>
              <a:t>old</a:t>
            </a:r>
            <a:r>
              <a:rPr lang="ko-KR" altLang="en-US" sz="1600" b="1" dirty="0">
                <a:solidFill>
                  <a:srgbClr val="0000CC"/>
                </a:solidFill>
              </a:rPr>
              <a:t>의 </a:t>
            </a:r>
            <a:r>
              <a:rPr lang="ko-KR" altLang="en-US" sz="1600" b="1" dirty="0" err="1">
                <a:solidFill>
                  <a:srgbClr val="0000CC"/>
                </a:solidFill>
              </a:rPr>
              <a:t>다음노드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en-US" altLang="ko-KR" sz="1600" b="1" dirty="0" err="1">
                <a:solidFill>
                  <a:srgbClr val="0000CC"/>
                </a:solidFill>
              </a:rPr>
              <a:t>old.link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old</a:t>
            </a:r>
            <a:r>
              <a:rPr lang="ko-KR" altLang="en-US" sz="1600" b="1" dirty="0">
                <a:solidFill>
                  <a:srgbClr val="FF0000"/>
                </a:solidFill>
              </a:rPr>
              <a:t>의 </a:t>
            </a:r>
            <a:r>
              <a:rPr lang="ko-KR" altLang="en-US" sz="1600" b="1" dirty="0" err="1">
                <a:solidFill>
                  <a:srgbClr val="FF0000"/>
                </a:solidFill>
              </a:rPr>
              <a:t>이전노드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pre </a:t>
            </a:r>
            <a:r>
              <a:rPr lang="ko-KR" altLang="en-US" sz="1600" b="1" dirty="0">
                <a:solidFill>
                  <a:srgbClr val="FF0000"/>
                </a:solidFill>
              </a:rPr>
              <a:t>노드와 </a:t>
            </a:r>
            <a:r>
              <a:rPr lang="ko-KR" altLang="en-US" sz="1600" dirty="0">
                <a:solidFill>
                  <a:prstClr val="black"/>
                </a:solidFill>
              </a:rPr>
              <a:t>서로 연결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ko-KR" altLang="en-US" sz="1600" dirty="0">
              <a:solidFill>
                <a:prstClr val="black"/>
              </a:solidFill>
            </a:endParaRPr>
          </a:p>
          <a:p>
            <a:pPr marL="623888" lvl="2" indent="0" eaLnBrk="1" hangingPunct="1">
              <a:buNone/>
              <a:defRPr/>
            </a:pPr>
            <a:endParaRPr lang="en-US" altLang="ko-KR" dirty="0"/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467544" y="2276872"/>
            <a:ext cx="8353425" cy="16557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988494" y="3008709"/>
            <a:ext cx="1008063" cy="735013"/>
            <a:chOff x="2343" y="3446"/>
            <a:chExt cx="635" cy="463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44"/>
          <p:cNvGrpSpPr>
            <a:grpSpLocks/>
          </p:cNvGrpSpPr>
          <p:nvPr/>
        </p:nvGrpSpPr>
        <p:grpSpPr bwMode="auto">
          <a:xfrm>
            <a:off x="6290494" y="2832497"/>
            <a:ext cx="757238" cy="71437"/>
            <a:chOff x="1701" y="709"/>
            <a:chExt cx="477" cy="45"/>
          </a:xfrm>
        </p:grpSpPr>
        <p:sp>
          <p:nvSpPr>
            <p:cNvPr id="18" name="Line 4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Oval 4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6"/>
          <p:cNvGrpSpPr>
            <a:grpSpLocks/>
          </p:cNvGrpSpPr>
          <p:nvPr/>
        </p:nvGrpSpPr>
        <p:grpSpPr bwMode="auto">
          <a:xfrm>
            <a:off x="3533007" y="2461022"/>
            <a:ext cx="1355725" cy="533400"/>
            <a:chOff x="3749675" y="1859446"/>
            <a:chExt cx="1355725" cy="532917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4559300" y="2060575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3890963" y="20494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3890963" y="204946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3890963" y="239236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3890963" y="20494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4560888" y="204946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5105400" y="204946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Oval 43"/>
            <p:cNvSpPr>
              <a:spLocks noChangeArrowheads="1"/>
            </p:cNvSpPr>
            <p:nvPr/>
          </p:nvSpPr>
          <p:spPr bwMode="auto">
            <a:xfrm>
              <a:off x="4813300" y="223043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48"/>
            <p:cNvSpPr>
              <a:spLocks noChangeArrowheads="1"/>
            </p:cNvSpPr>
            <p:nvPr/>
          </p:nvSpPr>
          <p:spPr bwMode="auto">
            <a:xfrm>
              <a:off x="3749675" y="1859446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30" name="그룹 26"/>
          <p:cNvGrpSpPr>
            <a:grpSpLocks/>
          </p:cNvGrpSpPr>
          <p:nvPr/>
        </p:nvGrpSpPr>
        <p:grpSpPr bwMode="auto">
          <a:xfrm>
            <a:off x="5115744" y="2454672"/>
            <a:ext cx="1447800" cy="539750"/>
            <a:chOff x="5332413" y="1853096"/>
            <a:chExt cx="1447800" cy="539267"/>
          </a:xfrm>
        </p:grpSpPr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5565775" y="2049463"/>
              <a:ext cx="12144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5565775" y="2392363"/>
              <a:ext cx="1214438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5565775" y="2049463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>
              <a:off x="6235700" y="2049463"/>
              <a:ext cx="0" cy="3429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>
              <a:off x="6780213" y="2049463"/>
              <a:ext cx="0" cy="34290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5332413" y="1853096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6248400" y="20510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38" name="그룹 34"/>
          <p:cNvGrpSpPr>
            <a:grpSpLocks/>
          </p:cNvGrpSpPr>
          <p:nvPr/>
        </p:nvGrpSpPr>
        <p:grpSpPr bwMode="auto">
          <a:xfrm>
            <a:off x="6842944" y="2451497"/>
            <a:ext cx="1430338" cy="542925"/>
            <a:chOff x="7059613" y="1848886"/>
            <a:chExt cx="1430337" cy="543477"/>
          </a:xfrm>
        </p:grpSpPr>
        <p:sp>
          <p:nvSpPr>
            <p:cNvPr id="39" name="Rectangle 30"/>
            <p:cNvSpPr>
              <a:spLocks noChangeArrowheads="1"/>
            </p:cNvSpPr>
            <p:nvPr/>
          </p:nvSpPr>
          <p:spPr bwMode="auto">
            <a:xfrm>
              <a:off x="7275513" y="204946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0" name="Group 31"/>
            <p:cNvGrpSpPr>
              <a:grpSpLocks/>
            </p:cNvGrpSpPr>
            <p:nvPr/>
          </p:nvGrpSpPr>
          <p:grpSpPr bwMode="auto">
            <a:xfrm>
              <a:off x="7275513" y="2049463"/>
              <a:ext cx="1214437" cy="342900"/>
              <a:chOff x="4292" y="2863"/>
              <a:chExt cx="765" cy="216"/>
            </a:xfrm>
          </p:grpSpPr>
          <p:sp>
            <p:nvSpPr>
              <p:cNvPr id="44" name="Line 32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5" name="Group 33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1" name="Rectangle 51"/>
            <p:cNvSpPr>
              <a:spLocks noChangeArrowheads="1"/>
            </p:cNvSpPr>
            <p:nvPr/>
          </p:nvSpPr>
          <p:spPr bwMode="auto">
            <a:xfrm>
              <a:off x="7059613" y="1848886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2" name="Oval 52"/>
            <p:cNvSpPr>
              <a:spLocks noChangeArrowheads="1"/>
            </p:cNvSpPr>
            <p:nvPr/>
          </p:nvSpPr>
          <p:spPr bwMode="auto">
            <a:xfrm>
              <a:off x="8188325" y="224631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Rectangle 61"/>
            <p:cNvSpPr>
              <a:spLocks noChangeArrowheads="1"/>
            </p:cNvSpPr>
            <p:nvPr/>
          </p:nvSpPr>
          <p:spPr bwMode="auto">
            <a:xfrm>
              <a:off x="7956550" y="2069772"/>
              <a:ext cx="514350" cy="166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0" name="그룹 46"/>
          <p:cNvGrpSpPr>
            <a:grpSpLocks/>
          </p:cNvGrpSpPr>
          <p:nvPr/>
        </p:nvGrpSpPr>
        <p:grpSpPr bwMode="auto">
          <a:xfrm>
            <a:off x="683444" y="2657872"/>
            <a:ext cx="1054100" cy="361950"/>
            <a:chOff x="900113" y="2055813"/>
            <a:chExt cx="1054100" cy="361950"/>
          </a:xfrm>
        </p:grpSpPr>
        <p:sp>
          <p:nvSpPr>
            <p:cNvPr id="51" name="Rectangle 38"/>
            <p:cNvSpPr>
              <a:spLocks noChangeArrowheads="1"/>
            </p:cNvSpPr>
            <p:nvPr/>
          </p:nvSpPr>
          <p:spPr bwMode="auto">
            <a:xfrm>
              <a:off x="900113" y="2074863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52" name="Line 39"/>
            <p:cNvSpPr>
              <a:spLocks noChangeShapeType="1"/>
            </p:cNvSpPr>
            <p:nvPr/>
          </p:nvSpPr>
          <p:spPr bwMode="auto">
            <a:xfrm>
              <a:off x="1409700" y="2055813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3" name="Line 40"/>
            <p:cNvSpPr>
              <a:spLocks noChangeShapeType="1"/>
            </p:cNvSpPr>
            <p:nvPr/>
          </p:nvSpPr>
          <p:spPr bwMode="auto">
            <a:xfrm>
              <a:off x="1409700" y="2398713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1409700" y="20558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>
              <a:off x="1954213" y="20558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6" name="Oval 47"/>
            <p:cNvSpPr>
              <a:spLocks noChangeArrowheads="1"/>
            </p:cNvSpPr>
            <p:nvPr/>
          </p:nvSpPr>
          <p:spPr bwMode="auto">
            <a:xfrm>
              <a:off x="1643063" y="2090738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Rectangle 66"/>
            <p:cNvSpPr>
              <a:spLocks noChangeArrowheads="1"/>
            </p:cNvSpPr>
            <p:nvPr/>
          </p:nvSpPr>
          <p:spPr bwMode="auto">
            <a:xfrm>
              <a:off x="1420813" y="2211388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58" name="그룹 54"/>
          <p:cNvGrpSpPr>
            <a:grpSpLocks/>
          </p:cNvGrpSpPr>
          <p:nvPr/>
        </p:nvGrpSpPr>
        <p:grpSpPr bwMode="auto">
          <a:xfrm>
            <a:off x="1907407" y="2878534"/>
            <a:ext cx="6553200" cy="331788"/>
            <a:chOff x="2124075" y="2276475"/>
            <a:chExt cx="6553200" cy="331788"/>
          </a:xfrm>
        </p:grpSpPr>
        <p:sp>
          <p:nvSpPr>
            <p:cNvPr id="59" name="Line 62"/>
            <p:cNvSpPr>
              <a:spLocks noChangeShapeType="1"/>
            </p:cNvSpPr>
            <p:nvPr/>
          </p:nvSpPr>
          <p:spPr bwMode="auto">
            <a:xfrm>
              <a:off x="8259763" y="2289175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Line 63"/>
            <p:cNvSpPr>
              <a:spLocks noChangeShapeType="1"/>
            </p:cNvSpPr>
            <p:nvPr/>
          </p:nvSpPr>
          <p:spPr bwMode="auto">
            <a:xfrm>
              <a:off x="8677275" y="2289175"/>
              <a:ext cx="0" cy="306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Line 64"/>
            <p:cNvSpPr>
              <a:spLocks noChangeShapeType="1"/>
            </p:cNvSpPr>
            <p:nvPr/>
          </p:nvSpPr>
          <p:spPr bwMode="auto">
            <a:xfrm>
              <a:off x="2124075" y="2608263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Line 65"/>
            <p:cNvSpPr>
              <a:spLocks noChangeShapeType="1"/>
            </p:cNvSpPr>
            <p:nvPr/>
          </p:nvSpPr>
          <p:spPr bwMode="auto">
            <a:xfrm flipH="1">
              <a:off x="2133600" y="2276475"/>
              <a:ext cx="7938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Line 67"/>
            <p:cNvSpPr>
              <a:spLocks noChangeShapeType="1"/>
            </p:cNvSpPr>
            <p:nvPr/>
          </p:nvSpPr>
          <p:spPr bwMode="auto">
            <a:xfrm>
              <a:off x="2136775" y="2276475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4" name="Line 68"/>
          <p:cNvSpPr>
            <a:spLocks noChangeShapeType="1"/>
          </p:cNvSpPr>
          <p:nvPr/>
        </p:nvSpPr>
        <p:spPr bwMode="auto">
          <a:xfrm>
            <a:off x="1475607" y="2735659"/>
            <a:ext cx="73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Line 69"/>
          <p:cNvSpPr>
            <a:spLocks noChangeShapeType="1"/>
          </p:cNvSpPr>
          <p:nvPr/>
        </p:nvSpPr>
        <p:spPr bwMode="auto">
          <a:xfrm>
            <a:off x="3183757" y="2862659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66" name="그룹 62"/>
          <p:cNvGrpSpPr>
            <a:grpSpLocks/>
          </p:cNvGrpSpPr>
          <p:nvPr/>
        </p:nvGrpSpPr>
        <p:grpSpPr bwMode="auto">
          <a:xfrm>
            <a:off x="1978844" y="2464197"/>
            <a:ext cx="1435100" cy="530225"/>
            <a:chOff x="2195513" y="1862621"/>
            <a:chExt cx="1435100" cy="529742"/>
          </a:xfrm>
        </p:grpSpPr>
        <p:grpSp>
          <p:nvGrpSpPr>
            <p:cNvPr id="67" name="Group 53"/>
            <p:cNvGrpSpPr>
              <a:grpSpLocks/>
            </p:cNvGrpSpPr>
            <p:nvPr/>
          </p:nvGrpSpPr>
          <p:grpSpPr bwMode="auto">
            <a:xfrm>
              <a:off x="2413000" y="2049463"/>
              <a:ext cx="1214438" cy="342900"/>
              <a:chOff x="1384" y="2198"/>
              <a:chExt cx="765" cy="216"/>
            </a:xfrm>
          </p:grpSpPr>
          <p:sp>
            <p:nvSpPr>
              <p:cNvPr id="71" name="Line 54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72" name="Group 55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73" name="Line 56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Line 57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Line 58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Line 59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2195513" y="18626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9" name="Oval 70"/>
            <p:cNvSpPr>
              <a:spLocks noChangeArrowheads="1"/>
            </p:cNvSpPr>
            <p:nvPr/>
          </p:nvSpPr>
          <p:spPr bwMode="auto">
            <a:xfrm>
              <a:off x="3340100" y="2232577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Rectangle 71"/>
            <p:cNvSpPr>
              <a:spLocks noChangeArrowheads="1"/>
            </p:cNvSpPr>
            <p:nvPr/>
          </p:nvSpPr>
          <p:spPr bwMode="auto">
            <a:xfrm>
              <a:off x="3116263" y="2047323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77" name="그룹 73"/>
          <p:cNvGrpSpPr>
            <a:grpSpLocks/>
          </p:cNvGrpSpPr>
          <p:nvPr/>
        </p:nvGrpSpPr>
        <p:grpSpPr bwMode="auto">
          <a:xfrm>
            <a:off x="4715694" y="3340497"/>
            <a:ext cx="1008063" cy="400050"/>
            <a:chOff x="4932363" y="2738438"/>
            <a:chExt cx="1008062" cy="400050"/>
          </a:xfrm>
        </p:grpSpPr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5407025" y="2762250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Rectangle 73"/>
            <p:cNvSpPr>
              <a:spLocks noChangeArrowheads="1"/>
            </p:cNvSpPr>
            <p:nvPr/>
          </p:nvSpPr>
          <p:spPr bwMode="auto">
            <a:xfrm>
              <a:off x="4932363" y="2795588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</a:t>
              </a:r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>
              <a:off x="5395913" y="2738438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>
              <a:off x="5395913" y="3081338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>
              <a:off x="5395913" y="27384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77"/>
            <p:cNvSpPr>
              <a:spLocks noChangeShapeType="1"/>
            </p:cNvSpPr>
            <p:nvPr/>
          </p:nvSpPr>
          <p:spPr bwMode="auto">
            <a:xfrm>
              <a:off x="5940425" y="27384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Oval 78"/>
            <p:cNvSpPr>
              <a:spLocks noChangeArrowheads="1"/>
            </p:cNvSpPr>
            <p:nvPr/>
          </p:nvSpPr>
          <p:spPr bwMode="auto">
            <a:xfrm>
              <a:off x="5653088" y="28098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5" name="Rectangle 79"/>
          <p:cNvSpPr>
            <a:spLocks noChangeArrowheads="1"/>
          </p:cNvSpPr>
          <p:nvPr/>
        </p:nvSpPr>
        <p:spPr bwMode="auto">
          <a:xfrm>
            <a:off x="4369619" y="2673747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86" name="Line 80"/>
          <p:cNvSpPr>
            <a:spLocks noChangeShapeType="1"/>
          </p:cNvSpPr>
          <p:nvPr/>
        </p:nvSpPr>
        <p:spPr bwMode="auto">
          <a:xfrm flipV="1">
            <a:off x="5479282" y="3005534"/>
            <a:ext cx="0" cy="40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7" name="Line 81"/>
          <p:cNvSpPr>
            <a:spLocks noChangeShapeType="1"/>
          </p:cNvSpPr>
          <p:nvPr/>
        </p:nvSpPr>
        <p:spPr bwMode="auto">
          <a:xfrm>
            <a:off x="4671244" y="2862659"/>
            <a:ext cx="635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sp>
        <p:nvSpPr>
          <p:cNvPr id="88" name="Rectangle 72"/>
          <p:cNvSpPr>
            <a:spLocks noChangeArrowheads="1"/>
          </p:cNvSpPr>
          <p:nvPr/>
        </p:nvSpPr>
        <p:spPr bwMode="auto">
          <a:xfrm>
            <a:off x="5174482" y="3527822"/>
            <a:ext cx="585787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300</a:t>
            </a:r>
          </a:p>
        </p:txBody>
      </p:sp>
      <p:sp>
        <p:nvSpPr>
          <p:cNvPr id="89" name="직사각형 88"/>
          <p:cNvSpPr/>
          <p:nvPr/>
        </p:nvSpPr>
        <p:spPr bwMode="auto">
          <a:xfrm>
            <a:off x="420713" y="4737055"/>
            <a:ext cx="8351837" cy="19446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0" name="그룹 86"/>
          <p:cNvGrpSpPr>
            <a:grpSpLocks/>
          </p:cNvGrpSpPr>
          <p:nvPr/>
        </p:nvGrpSpPr>
        <p:grpSpPr bwMode="auto">
          <a:xfrm>
            <a:off x="4667275" y="5227592"/>
            <a:ext cx="2332038" cy="1285875"/>
            <a:chOff x="4930775" y="4968069"/>
            <a:chExt cx="2332038" cy="1285391"/>
          </a:xfrm>
        </p:grpSpPr>
        <p:grpSp>
          <p:nvGrpSpPr>
            <p:cNvPr id="91" name="그룹 87"/>
            <p:cNvGrpSpPr>
              <a:grpSpLocks/>
            </p:cNvGrpSpPr>
            <p:nvPr/>
          </p:nvGrpSpPr>
          <p:grpSpPr bwMode="auto">
            <a:xfrm>
              <a:off x="5330825" y="4968069"/>
              <a:ext cx="1447800" cy="539266"/>
              <a:chOff x="5330825" y="4968069"/>
              <a:chExt cx="1447800" cy="539266"/>
            </a:xfrm>
          </p:grpSpPr>
          <p:sp>
            <p:nvSpPr>
              <p:cNvPr id="104" name="Rectangle 82"/>
              <p:cNvSpPr>
                <a:spLocks noChangeArrowheads="1"/>
              </p:cNvSpPr>
              <p:nvPr/>
            </p:nvSpPr>
            <p:spPr bwMode="auto">
              <a:xfrm>
                <a:off x="6240463" y="5162848"/>
                <a:ext cx="533400" cy="325437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Line 101"/>
              <p:cNvSpPr>
                <a:spLocks noChangeShapeType="1"/>
              </p:cNvSpPr>
              <p:nvPr/>
            </p:nvSpPr>
            <p:spPr bwMode="auto">
              <a:xfrm>
                <a:off x="5564188" y="5164435"/>
                <a:ext cx="1214437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6" name="Line 102"/>
              <p:cNvSpPr>
                <a:spLocks noChangeShapeType="1"/>
              </p:cNvSpPr>
              <p:nvPr/>
            </p:nvSpPr>
            <p:spPr bwMode="auto">
              <a:xfrm>
                <a:off x="5564188" y="5507335"/>
                <a:ext cx="1214437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7" name="Line 103"/>
              <p:cNvSpPr>
                <a:spLocks noChangeShapeType="1"/>
              </p:cNvSpPr>
              <p:nvPr/>
            </p:nvSpPr>
            <p:spPr bwMode="auto">
              <a:xfrm>
                <a:off x="5564188" y="5164435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8" name="Line 104"/>
              <p:cNvSpPr>
                <a:spLocks noChangeShapeType="1"/>
              </p:cNvSpPr>
              <p:nvPr/>
            </p:nvSpPr>
            <p:spPr bwMode="auto">
              <a:xfrm>
                <a:off x="6234113" y="5164435"/>
                <a:ext cx="0" cy="3429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9" name="Line 105"/>
              <p:cNvSpPr>
                <a:spLocks noChangeShapeType="1"/>
              </p:cNvSpPr>
              <p:nvPr/>
            </p:nvSpPr>
            <p:spPr bwMode="auto">
              <a:xfrm>
                <a:off x="6778625" y="5164435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0" name="Rectangle 125"/>
              <p:cNvSpPr>
                <a:spLocks noChangeArrowheads="1"/>
              </p:cNvSpPr>
              <p:nvPr/>
            </p:nvSpPr>
            <p:spPr bwMode="auto">
              <a:xfrm>
                <a:off x="5330825" y="4968069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</p:grpSp>
        <p:grpSp>
          <p:nvGrpSpPr>
            <p:cNvPr id="92" name="그룹 88"/>
            <p:cNvGrpSpPr>
              <a:grpSpLocks/>
            </p:cNvGrpSpPr>
            <p:nvPr/>
          </p:nvGrpSpPr>
          <p:grpSpPr bwMode="auto">
            <a:xfrm>
              <a:off x="4930775" y="5518448"/>
              <a:ext cx="1017588" cy="735012"/>
              <a:chOff x="4930775" y="5570538"/>
              <a:chExt cx="1017588" cy="735012"/>
            </a:xfrm>
          </p:grpSpPr>
          <p:sp>
            <p:nvSpPr>
              <p:cNvPr id="96" name="Rectangle 126"/>
              <p:cNvSpPr>
                <a:spLocks noChangeArrowheads="1"/>
              </p:cNvSpPr>
              <p:nvPr/>
            </p:nvSpPr>
            <p:spPr bwMode="auto">
              <a:xfrm>
                <a:off x="5434013" y="605790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</a:p>
            </p:txBody>
          </p:sp>
          <p:sp>
            <p:nvSpPr>
              <p:cNvPr id="97" name="Rectangle 149"/>
              <p:cNvSpPr>
                <a:spLocks noChangeArrowheads="1"/>
              </p:cNvSpPr>
              <p:nvPr/>
            </p:nvSpPr>
            <p:spPr bwMode="auto">
              <a:xfrm>
                <a:off x="4930775" y="5962650"/>
                <a:ext cx="404813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old</a:t>
                </a:r>
              </a:p>
            </p:txBody>
          </p:sp>
          <p:sp>
            <p:nvSpPr>
              <p:cNvPr id="98" name="Line 150"/>
              <p:cNvSpPr>
                <a:spLocks noChangeShapeType="1"/>
              </p:cNvSpPr>
              <p:nvPr/>
            </p:nvSpPr>
            <p:spPr bwMode="auto">
              <a:xfrm>
                <a:off x="5394325" y="5905500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99" name="Line 151"/>
              <p:cNvSpPr>
                <a:spLocks noChangeShapeType="1"/>
              </p:cNvSpPr>
              <p:nvPr/>
            </p:nvSpPr>
            <p:spPr bwMode="auto">
              <a:xfrm>
                <a:off x="5394325" y="6248400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0" name="Line 152"/>
              <p:cNvSpPr>
                <a:spLocks noChangeShapeType="1"/>
              </p:cNvSpPr>
              <p:nvPr/>
            </p:nvSpPr>
            <p:spPr bwMode="auto">
              <a:xfrm>
                <a:off x="5394325" y="590550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1" name="Line 153"/>
              <p:cNvSpPr>
                <a:spLocks noChangeShapeType="1"/>
              </p:cNvSpPr>
              <p:nvPr/>
            </p:nvSpPr>
            <p:spPr bwMode="auto">
              <a:xfrm>
                <a:off x="5938838" y="59055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2" name="Oval 154"/>
              <p:cNvSpPr>
                <a:spLocks noChangeArrowheads="1"/>
              </p:cNvSpPr>
              <p:nvPr/>
            </p:nvSpPr>
            <p:spPr bwMode="auto">
              <a:xfrm>
                <a:off x="5651500" y="597693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Line 156"/>
              <p:cNvSpPr>
                <a:spLocks noChangeShapeType="1"/>
              </p:cNvSpPr>
              <p:nvPr/>
            </p:nvSpPr>
            <p:spPr bwMode="auto">
              <a:xfrm flipV="1">
                <a:off x="5694363" y="5570538"/>
                <a:ext cx="0" cy="4064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3" name="Group 120"/>
            <p:cNvGrpSpPr>
              <a:grpSpLocks/>
            </p:cNvGrpSpPr>
            <p:nvPr/>
          </p:nvGrpSpPr>
          <p:grpSpPr bwMode="auto">
            <a:xfrm>
              <a:off x="6505575" y="5345410"/>
              <a:ext cx="757238" cy="71438"/>
              <a:chOff x="1701" y="709"/>
              <a:chExt cx="477" cy="45"/>
            </a:xfrm>
          </p:grpSpPr>
          <p:sp>
            <p:nvSpPr>
              <p:cNvPr id="94" name="Line 121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95" name="Oval 122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11" name="Group 84"/>
          <p:cNvGrpSpPr>
            <a:grpSpLocks/>
          </p:cNvGrpSpPr>
          <p:nvPr/>
        </p:nvGrpSpPr>
        <p:grpSpPr bwMode="auto">
          <a:xfrm>
            <a:off x="2940075" y="5781630"/>
            <a:ext cx="1008063" cy="735012"/>
            <a:chOff x="2343" y="3446"/>
            <a:chExt cx="635" cy="463"/>
          </a:xfrm>
        </p:grpSpPr>
        <p:sp>
          <p:nvSpPr>
            <p:cNvPr id="112" name="Rectangle 85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113" name="Line 86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4" name="Line 87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5" name="Line 88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6" name="Line 89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7" name="Rectangle 90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  <p:sp>
          <p:nvSpPr>
            <p:cNvPr id="118" name="Oval 91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Line 92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0" name="그룹 116"/>
          <p:cNvGrpSpPr>
            <a:grpSpLocks/>
          </p:cNvGrpSpPr>
          <p:nvPr/>
        </p:nvGrpSpPr>
        <p:grpSpPr bwMode="auto">
          <a:xfrm>
            <a:off x="3484588" y="5233942"/>
            <a:ext cx="1355725" cy="533400"/>
            <a:chOff x="3748088" y="5026509"/>
            <a:chExt cx="1355725" cy="532916"/>
          </a:xfrm>
        </p:grpSpPr>
        <p:sp>
          <p:nvSpPr>
            <p:cNvPr id="121" name="Rectangle 83"/>
            <p:cNvSpPr>
              <a:spLocks noChangeArrowheads="1"/>
            </p:cNvSpPr>
            <p:nvPr/>
          </p:nvSpPr>
          <p:spPr bwMode="auto">
            <a:xfrm>
              <a:off x="4557713" y="5227638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>
              <a:off x="3889375" y="52165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Line 94"/>
            <p:cNvSpPr>
              <a:spLocks noChangeShapeType="1"/>
            </p:cNvSpPr>
            <p:nvPr/>
          </p:nvSpPr>
          <p:spPr bwMode="auto">
            <a:xfrm>
              <a:off x="3889375" y="52165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4" name="Line 95"/>
            <p:cNvSpPr>
              <a:spLocks noChangeShapeType="1"/>
            </p:cNvSpPr>
            <p:nvPr/>
          </p:nvSpPr>
          <p:spPr bwMode="auto">
            <a:xfrm>
              <a:off x="3889375" y="55594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5" name="Line 96"/>
            <p:cNvSpPr>
              <a:spLocks noChangeShapeType="1"/>
            </p:cNvSpPr>
            <p:nvPr/>
          </p:nvSpPr>
          <p:spPr bwMode="auto">
            <a:xfrm>
              <a:off x="3889375" y="5216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6" name="Line 97"/>
            <p:cNvSpPr>
              <a:spLocks noChangeShapeType="1"/>
            </p:cNvSpPr>
            <p:nvPr/>
          </p:nvSpPr>
          <p:spPr bwMode="auto">
            <a:xfrm>
              <a:off x="4559300" y="52165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7" name="Line 98"/>
            <p:cNvSpPr>
              <a:spLocks noChangeShapeType="1"/>
            </p:cNvSpPr>
            <p:nvPr/>
          </p:nvSpPr>
          <p:spPr bwMode="auto">
            <a:xfrm>
              <a:off x="5103813" y="5216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8" name="Oval 119"/>
            <p:cNvSpPr>
              <a:spLocks noChangeArrowheads="1"/>
            </p:cNvSpPr>
            <p:nvPr/>
          </p:nvSpPr>
          <p:spPr bwMode="auto">
            <a:xfrm>
              <a:off x="4864721" y="5424004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Rectangle 124"/>
            <p:cNvSpPr>
              <a:spLocks noChangeArrowheads="1"/>
            </p:cNvSpPr>
            <p:nvPr/>
          </p:nvSpPr>
          <p:spPr bwMode="auto">
            <a:xfrm>
              <a:off x="3748088" y="502650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</p:grpSp>
      <p:grpSp>
        <p:nvGrpSpPr>
          <p:cNvPr id="130" name="그룹 126"/>
          <p:cNvGrpSpPr>
            <a:grpSpLocks/>
          </p:cNvGrpSpPr>
          <p:nvPr/>
        </p:nvGrpSpPr>
        <p:grpSpPr bwMode="auto">
          <a:xfrm>
            <a:off x="6794525" y="5237117"/>
            <a:ext cx="1430338" cy="530225"/>
            <a:chOff x="7058025" y="5029200"/>
            <a:chExt cx="1430338" cy="530225"/>
          </a:xfrm>
        </p:grpSpPr>
        <p:sp>
          <p:nvSpPr>
            <p:cNvPr id="131" name="Rectangle 106"/>
            <p:cNvSpPr>
              <a:spLocks noChangeArrowheads="1"/>
            </p:cNvSpPr>
            <p:nvPr/>
          </p:nvSpPr>
          <p:spPr bwMode="auto">
            <a:xfrm>
              <a:off x="7273925" y="52165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2" name="Group 107"/>
            <p:cNvGrpSpPr>
              <a:grpSpLocks/>
            </p:cNvGrpSpPr>
            <p:nvPr/>
          </p:nvGrpSpPr>
          <p:grpSpPr bwMode="auto">
            <a:xfrm>
              <a:off x="7273925" y="5216525"/>
              <a:ext cx="1214438" cy="342900"/>
              <a:chOff x="4292" y="2863"/>
              <a:chExt cx="765" cy="216"/>
            </a:xfrm>
          </p:grpSpPr>
          <p:sp>
            <p:nvSpPr>
              <p:cNvPr id="136" name="Line 108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137" name="Group 109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138" name="Line 110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Line 111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Line 112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41" name="Line 113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33" name="Rectangle 127"/>
            <p:cNvSpPr>
              <a:spLocks noChangeArrowheads="1"/>
            </p:cNvSpPr>
            <p:nvPr/>
          </p:nvSpPr>
          <p:spPr bwMode="auto">
            <a:xfrm>
              <a:off x="7058025" y="502920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34" name="Oval 128"/>
            <p:cNvSpPr>
              <a:spLocks noChangeArrowheads="1"/>
            </p:cNvSpPr>
            <p:nvPr/>
          </p:nvSpPr>
          <p:spPr bwMode="auto">
            <a:xfrm>
              <a:off x="8186738" y="5413375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Rectangle 137"/>
            <p:cNvSpPr>
              <a:spLocks noChangeArrowheads="1"/>
            </p:cNvSpPr>
            <p:nvPr/>
          </p:nvSpPr>
          <p:spPr bwMode="auto">
            <a:xfrm>
              <a:off x="7954963" y="5237163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142" name="그룹 138"/>
          <p:cNvGrpSpPr>
            <a:grpSpLocks/>
          </p:cNvGrpSpPr>
          <p:nvPr/>
        </p:nvGrpSpPr>
        <p:grpSpPr bwMode="auto">
          <a:xfrm>
            <a:off x="635025" y="5430792"/>
            <a:ext cx="1054100" cy="361950"/>
            <a:chOff x="898525" y="5222875"/>
            <a:chExt cx="1054100" cy="361950"/>
          </a:xfrm>
        </p:grpSpPr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>
              <a:off x="898525" y="5241925"/>
              <a:ext cx="4175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44" name="Line 115"/>
            <p:cNvSpPr>
              <a:spLocks noChangeShapeType="1"/>
            </p:cNvSpPr>
            <p:nvPr/>
          </p:nvSpPr>
          <p:spPr bwMode="auto">
            <a:xfrm>
              <a:off x="1408113" y="522287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5" name="Line 116"/>
            <p:cNvSpPr>
              <a:spLocks noChangeShapeType="1"/>
            </p:cNvSpPr>
            <p:nvPr/>
          </p:nvSpPr>
          <p:spPr bwMode="auto">
            <a:xfrm>
              <a:off x="1408113" y="556577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6" name="Line 117"/>
            <p:cNvSpPr>
              <a:spLocks noChangeShapeType="1"/>
            </p:cNvSpPr>
            <p:nvPr/>
          </p:nvSpPr>
          <p:spPr bwMode="auto">
            <a:xfrm>
              <a:off x="1408113" y="52228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7" name="Line 118"/>
            <p:cNvSpPr>
              <a:spLocks noChangeShapeType="1"/>
            </p:cNvSpPr>
            <p:nvPr/>
          </p:nvSpPr>
          <p:spPr bwMode="auto">
            <a:xfrm>
              <a:off x="1952625" y="52228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48" name="Oval 123"/>
            <p:cNvSpPr>
              <a:spLocks noChangeArrowheads="1"/>
            </p:cNvSpPr>
            <p:nvPr/>
          </p:nvSpPr>
          <p:spPr bwMode="auto">
            <a:xfrm>
              <a:off x="1641475" y="5257800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Rectangle 142"/>
            <p:cNvSpPr>
              <a:spLocks noChangeArrowheads="1"/>
            </p:cNvSpPr>
            <p:nvPr/>
          </p:nvSpPr>
          <p:spPr bwMode="auto">
            <a:xfrm>
              <a:off x="1419225" y="5378450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</p:grpSp>
      <p:grpSp>
        <p:nvGrpSpPr>
          <p:cNvPr id="150" name="그룹 146"/>
          <p:cNvGrpSpPr>
            <a:grpSpLocks/>
          </p:cNvGrpSpPr>
          <p:nvPr/>
        </p:nvGrpSpPr>
        <p:grpSpPr bwMode="auto">
          <a:xfrm>
            <a:off x="1858988" y="5651455"/>
            <a:ext cx="6553200" cy="331787"/>
            <a:chOff x="2122488" y="5443538"/>
            <a:chExt cx="6553200" cy="331787"/>
          </a:xfrm>
        </p:grpSpPr>
        <p:sp>
          <p:nvSpPr>
            <p:cNvPr id="151" name="Line 138"/>
            <p:cNvSpPr>
              <a:spLocks noChangeShapeType="1"/>
            </p:cNvSpPr>
            <p:nvPr/>
          </p:nvSpPr>
          <p:spPr bwMode="auto">
            <a:xfrm>
              <a:off x="8258175" y="5456238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" name="Line 139"/>
            <p:cNvSpPr>
              <a:spLocks noChangeShapeType="1"/>
            </p:cNvSpPr>
            <p:nvPr/>
          </p:nvSpPr>
          <p:spPr bwMode="auto">
            <a:xfrm>
              <a:off x="8675688" y="5456238"/>
              <a:ext cx="0" cy="3063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" name="Line 140"/>
            <p:cNvSpPr>
              <a:spLocks noChangeShapeType="1"/>
            </p:cNvSpPr>
            <p:nvPr/>
          </p:nvSpPr>
          <p:spPr bwMode="auto">
            <a:xfrm>
              <a:off x="2122488" y="5775325"/>
              <a:ext cx="655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" name="Line 141"/>
            <p:cNvSpPr>
              <a:spLocks noChangeShapeType="1"/>
            </p:cNvSpPr>
            <p:nvPr/>
          </p:nvSpPr>
          <p:spPr bwMode="auto">
            <a:xfrm flipH="1">
              <a:off x="2132013" y="5443538"/>
              <a:ext cx="7937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" name="Line 143"/>
            <p:cNvSpPr>
              <a:spLocks noChangeShapeType="1"/>
            </p:cNvSpPr>
            <p:nvPr/>
          </p:nvSpPr>
          <p:spPr bwMode="auto">
            <a:xfrm>
              <a:off x="2135188" y="5443538"/>
              <a:ext cx="288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6" name="Line 144"/>
          <p:cNvSpPr>
            <a:spLocks noChangeShapeType="1"/>
          </p:cNvSpPr>
          <p:nvPr/>
        </p:nvSpPr>
        <p:spPr bwMode="auto">
          <a:xfrm>
            <a:off x="1427188" y="5508580"/>
            <a:ext cx="73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7" name="Line 145"/>
          <p:cNvSpPr>
            <a:spLocks noChangeShapeType="1"/>
          </p:cNvSpPr>
          <p:nvPr/>
        </p:nvSpPr>
        <p:spPr bwMode="auto">
          <a:xfrm>
            <a:off x="3148038" y="5635580"/>
            <a:ext cx="511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46800" anchor="ctr"/>
          <a:lstStyle/>
          <a:p>
            <a:endParaRPr lang="ko-KR" altLang="en-US"/>
          </a:p>
        </p:txBody>
      </p:sp>
      <p:grpSp>
        <p:nvGrpSpPr>
          <p:cNvPr id="158" name="그룹 154"/>
          <p:cNvGrpSpPr>
            <a:grpSpLocks/>
          </p:cNvGrpSpPr>
          <p:nvPr/>
        </p:nvGrpSpPr>
        <p:grpSpPr bwMode="auto">
          <a:xfrm>
            <a:off x="1930425" y="5237117"/>
            <a:ext cx="1435100" cy="530225"/>
            <a:chOff x="2193925" y="5029684"/>
            <a:chExt cx="1435100" cy="529741"/>
          </a:xfrm>
        </p:grpSpPr>
        <p:grpSp>
          <p:nvGrpSpPr>
            <p:cNvPr id="159" name="Group 129"/>
            <p:cNvGrpSpPr>
              <a:grpSpLocks/>
            </p:cNvGrpSpPr>
            <p:nvPr/>
          </p:nvGrpSpPr>
          <p:grpSpPr bwMode="auto">
            <a:xfrm>
              <a:off x="2411413" y="5216525"/>
              <a:ext cx="1214437" cy="342900"/>
              <a:chOff x="1384" y="2198"/>
              <a:chExt cx="765" cy="216"/>
            </a:xfrm>
          </p:grpSpPr>
          <p:sp>
            <p:nvSpPr>
              <p:cNvPr id="163" name="Line 130"/>
              <p:cNvSpPr>
                <a:spLocks noChangeShapeType="1"/>
              </p:cNvSpPr>
              <p:nvPr/>
            </p:nvSpPr>
            <p:spPr bwMode="auto">
              <a:xfrm>
                <a:off x="1384" y="2198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164" name="Group 131"/>
              <p:cNvGrpSpPr>
                <a:grpSpLocks/>
              </p:cNvGrpSpPr>
              <p:nvPr/>
            </p:nvGrpSpPr>
            <p:grpSpPr bwMode="auto">
              <a:xfrm>
                <a:off x="1384" y="2198"/>
                <a:ext cx="765" cy="216"/>
                <a:chOff x="1384" y="2198"/>
                <a:chExt cx="765" cy="216"/>
              </a:xfrm>
            </p:grpSpPr>
            <p:sp>
              <p:nvSpPr>
                <p:cNvPr id="165" name="Line 132"/>
                <p:cNvSpPr>
                  <a:spLocks noChangeShapeType="1"/>
                </p:cNvSpPr>
                <p:nvPr/>
              </p:nvSpPr>
              <p:spPr bwMode="auto">
                <a:xfrm>
                  <a:off x="1384" y="2414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Line 133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Line 134"/>
                <p:cNvSpPr>
                  <a:spLocks noChangeShapeType="1"/>
                </p:cNvSpPr>
                <p:nvPr/>
              </p:nvSpPr>
              <p:spPr bwMode="auto">
                <a:xfrm>
                  <a:off x="1806" y="2198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Line 135"/>
                <p:cNvSpPr>
                  <a:spLocks noChangeShapeType="1"/>
                </p:cNvSpPr>
                <p:nvPr/>
              </p:nvSpPr>
              <p:spPr bwMode="auto">
                <a:xfrm>
                  <a:off x="2149" y="2198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60" name="Rectangle 136"/>
            <p:cNvSpPr>
              <a:spLocks noChangeArrowheads="1"/>
            </p:cNvSpPr>
            <p:nvPr/>
          </p:nvSpPr>
          <p:spPr bwMode="auto">
            <a:xfrm>
              <a:off x="2193925" y="5029684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161" name="Oval 146"/>
            <p:cNvSpPr>
              <a:spLocks noChangeArrowheads="1"/>
            </p:cNvSpPr>
            <p:nvPr/>
          </p:nvSpPr>
          <p:spPr bwMode="auto">
            <a:xfrm>
              <a:off x="3338513" y="5386388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Rectangle 147"/>
            <p:cNvSpPr>
              <a:spLocks noChangeArrowheads="1"/>
            </p:cNvSpPr>
            <p:nvPr/>
          </p:nvSpPr>
          <p:spPr bwMode="auto">
            <a:xfrm>
              <a:off x="3114675" y="52276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sp>
        <p:nvSpPr>
          <p:cNvPr id="169" name="Rectangle 148"/>
          <p:cNvSpPr>
            <a:spLocks noChangeArrowheads="1"/>
          </p:cNvSpPr>
          <p:nvPr/>
        </p:nvSpPr>
        <p:spPr bwMode="auto">
          <a:xfrm>
            <a:off x="4181500" y="5464130"/>
            <a:ext cx="59055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400</a:t>
            </a:r>
          </a:p>
        </p:txBody>
      </p:sp>
      <p:sp>
        <p:nvSpPr>
          <p:cNvPr id="170" name="Rectangle 155"/>
          <p:cNvSpPr>
            <a:spLocks noChangeArrowheads="1"/>
          </p:cNvSpPr>
          <p:nvPr/>
        </p:nvSpPr>
        <p:spPr bwMode="auto">
          <a:xfrm>
            <a:off x="6005538" y="5433967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400</a:t>
            </a:r>
          </a:p>
        </p:txBody>
      </p:sp>
      <p:grpSp>
        <p:nvGrpSpPr>
          <p:cNvPr id="171" name="Group 157"/>
          <p:cNvGrpSpPr>
            <a:grpSpLocks/>
          </p:cNvGrpSpPr>
          <p:nvPr/>
        </p:nvGrpSpPr>
        <p:grpSpPr bwMode="auto">
          <a:xfrm>
            <a:off x="4660925" y="5141867"/>
            <a:ext cx="2376488" cy="503238"/>
            <a:chOff x="657" y="2750"/>
            <a:chExt cx="1497" cy="317"/>
          </a:xfrm>
        </p:grpSpPr>
        <p:sp>
          <p:nvSpPr>
            <p:cNvPr id="172" name="Line 158"/>
            <p:cNvSpPr>
              <a:spLocks noChangeShapeType="1"/>
            </p:cNvSpPr>
            <p:nvPr/>
          </p:nvSpPr>
          <p:spPr bwMode="auto">
            <a:xfrm flipV="1">
              <a:off x="657" y="2750"/>
              <a:ext cx="318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3" name="Line 159"/>
            <p:cNvSpPr>
              <a:spLocks noChangeShapeType="1"/>
            </p:cNvSpPr>
            <p:nvPr/>
          </p:nvSpPr>
          <p:spPr bwMode="auto">
            <a:xfrm>
              <a:off x="975" y="2750"/>
              <a:ext cx="8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Line 160"/>
            <p:cNvSpPr>
              <a:spLocks noChangeShapeType="1"/>
            </p:cNvSpPr>
            <p:nvPr/>
          </p:nvSpPr>
          <p:spPr bwMode="auto">
            <a:xfrm>
              <a:off x="1837" y="2750"/>
              <a:ext cx="317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5" name="직사각형 174"/>
          <p:cNvSpPr/>
          <p:nvPr/>
        </p:nvSpPr>
        <p:spPr>
          <a:xfrm>
            <a:off x="5388000" y="6126117"/>
            <a:ext cx="2751138" cy="423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38200" lvl="1" indent="-38100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ko-KR" sz="1600" dirty="0"/>
              <a:t>❹</a:t>
            </a:r>
            <a:r>
              <a:rPr lang="ko-KR" altLang="en-US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kern="0" dirty="0" err="1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returnNode</a:t>
            </a:r>
            <a:r>
              <a:rPr lang="en-US" altLang="ko-KR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(old);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6682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if (old = CL) then</a:t>
            </a:r>
          </a:p>
          <a:p>
            <a:pPr marL="838200" lvl="1" indent="150813" eaLnBrk="1" hangingPunct="1">
              <a:buNone/>
              <a:defRPr/>
            </a:pPr>
            <a:r>
              <a:rPr lang="ko-KR" altLang="en-US" sz="1800" dirty="0">
                <a:solidFill>
                  <a:prstClr val="black"/>
                </a:solidFill>
              </a:rPr>
              <a:t>삭제할 노드 </a:t>
            </a:r>
            <a:r>
              <a:rPr lang="en-US" altLang="ko-KR" sz="1800" dirty="0">
                <a:solidFill>
                  <a:prstClr val="black"/>
                </a:solidFill>
              </a:rPr>
              <a:t>old</a:t>
            </a:r>
            <a:r>
              <a:rPr lang="ko-KR" altLang="en-US" sz="1800" dirty="0">
                <a:solidFill>
                  <a:prstClr val="black"/>
                </a:solidFill>
              </a:rPr>
              <a:t>가 원형 연결 리스트의 첫번째 노드인 경우  </a:t>
            </a:r>
            <a:r>
              <a:rPr lang="en-US" altLang="ko-KR" sz="1600" dirty="0">
                <a:solidFill>
                  <a:prstClr val="black"/>
                </a:solidFill>
              </a:rPr>
              <a:t>&gt;&gt; </a:t>
            </a:r>
          </a:p>
          <a:p>
            <a:pPr marL="838200" lvl="1" indent="-381000" eaLnBrk="1" hangingPunct="1">
              <a:buNone/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ko-KR" altLang="en-US" sz="1600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40" y="1844824"/>
            <a:ext cx="7992888" cy="152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018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➌- a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/>
              <a:t>CL ← </a:t>
            </a:r>
            <a:r>
              <a:rPr lang="en-US" altLang="ko-KR" dirty="0" err="1"/>
              <a:t>old.link</a:t>
            </a:r>
            <a:r>
              <a:rPr lang="en-US" altLang="ko-KR" dirty="0"/>
              <a:t>;</a:t>
            </a:r>
          </a:p>
          <a:p>
            <a:pPr marL="914400" lvl="2" indent="0" eaLnBrk="1" hangingPunct="1">
              <a:lnSpc>
                <a:spcPct val="110000"/>
              </a:lnSpc>
              <a:buNone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첫 번째 노드를 삭제하는 경우에는 </a:t>
            </a: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old</a:t>
            </a:r>
            <a:r>
              <a:rPr lang="ko-KR" altLang="en-US" sz="1600" b="1" dirty="0">
                <a:solidFill>
                  <a:srgbClr val="0000CC"/>
                </a:solidFill>
              </a:rPr>
              <a:t>의 링크 값을 </a:t>
            </a:r>
            <a:r>
              <a:rPr lang="ko-KR" altLang="en-US" sz="1600" b="1" dirty="0">
                <a:solidFill>
                  <a:srgbClr val="FF0000"/>
                </a:solidFill>
              </a:rPr>
              <a:t>리스트 포인터 </a:t>
            </a:r>
            <a:r>
              <a:rPr lang="en-US" altLang="ko-KR" sz="1600" b="1" dirty="0">
                <a:solidFill>
                  <a:srgbClr val="FF0000"/>
                </a:solidFill>
              </a:rPr>
              <a:t>CL</a:t>
            </a:r>
            <a:r>
              <a:rPr lang="ko-KR" altLang="en-US" sz="1600" b="1" dirty="0">
                <a:solidFill>
                  <a:srgbClr val="FF0000"/>
                </a:solidFill>
              </a:rPr>
              <a:t>에 </a:t>
            </a:r>
            <a:r>
              <a:rPr lang="ko-KR" altLang="en-US" sz="1600" dirty="0">
                <a:solidFill>
                  <a:prstClr val="black"/>
                </a:solidFill>
              </a:rPr>
              <a:t>저장하여 두 번째 노드가 리스트의 첫 번째 노드가 되도록 조정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en-US" altLang="ko-KR" dirty="0" err="1"/>
              <a:t>returnNode</a:t>
            </a:r>
            <a:r>
              <a:rPr lang="en-US" altLang="ko-KR" dirty="0"/>
              <a:t>(old);</a:t>
            </a:r>
          </a:p>
          <a:p>
            <a:pPr marL="627062" lvl="2" indent="0">
              <a:buNone/>
              <a:defRPr/>
            </a:pPr>
            <a:r>
              <a:rPr lang="ko-KR" altLang="en-US" sz="1600" dirty="0"/>
              <a:t>    삭제한 노드 </a:t>
            </a:r>
            <a:r>
              <a:rPr lang="en-US" altLang="ko-KR" sz="1600" dirty="0"/>
              <a:t>old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메모리를 반환한다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561975" y="2132856"/>
            <a:ext cx="8353425" cy="1943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6623050" y="3113931"/>
            <a:ext cx="1008063" cy="735013"/>
            <a:chOff x="2343" y="3446"/>
            <a:chExt cx="635" cy="46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343" y="3693"/>
              <a:ext cx="25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635" y="3657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635" y="3873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635" y="3657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978" y="3657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646" y="3747"/>
              <a:ext cx="324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2797" y="3702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2821" y="3446"/>
              <a:ext cx="0" cy="25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44"/>
          <p:cNvGrpSpPr>
            <a:grpSpLocks/>
          </p:cNvGrpSpPr>
          <p:nvPr/>
        </p:nvGrpSpPr>
        <p:grpSpPr bwMode="auto">
          <a:xfrm>
            <a:off x="6527800" y="2937719"/>
            <a:ext cx="757238" cy="71437"/>
            <a:chOff x="1701" y="709"/>
            <a:chExt cx="477" cy="45"/>
          </a:xfrm>
        </p:grpSpPr>
        <p:sp>
          <p:nvSpPr>
            <p:cNvPr id="17" name="Line 45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Oval 46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7"/>
          <p:cNvGrpSpPr>
            <a:grpSpLocks/>
          </p:cNvGrpSpPr>
          <p:nvPr/>
        </p:nvGrpSpPr>
        <p:grpSpPr bwMode="auto">
          <a:xfrm>
            <a:off x="920750" y="2763094"/>
            <a:ext cx="1054100" cy="361950"/>
            <a:chOff x="1042988" y="4910138"/>
            <a:chExt cx="1054100" cy="361950"/>
          </a:xfrm>
        </p:grpSpPr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1562100" y="4911725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1042988" y="4929188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22" name="Line 40"/>
            <p:cNvSpPr>
              <a:spLocks noChangeShapeType="1"/>
            </p:cNvSpPr>
            <p:nvPr/>
          </p:nvSpPr>
          <p:spPr bwMode="auto">
            <a:xfrm>
              <a:off x="1552575" y="49101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3" name="Line 41"/>
            <p:cNvSpPr>
              <a:spLocks noChangeShapeType="1"/>
            </p:cNvSpPr>
            <p:nvPr/>
          </p:nvSpPr>
          <p:spPr bwMode="auto">
            <a:xfrm>
              <a:off x="1552575" y="52530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4" name="Line 42"/>
            <p:cNvSpPr>
              <a:spLocks noChangeShapeType="1"/>
            </p:cNvSpPr>
            <p:nvPr/>
          </p:nvSpPr>
          <p:spPr bwMode="auto">
            <a:xfrm>
              <a:off x="1552575" y="49101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5" name="Line 43"/>
            <p:cNvSpPr>
              <a:spLocks noChangeShapeType="1"/>
            </p:cNvSpPr>
            <p:nvPr/>
          </p:nvSpPr>
          <p:spPr bwMode="auto">
            <a:xfrm>
              <a:off x="2097088" y="49101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Oval 47"/>
            <p:cNvSpPr>
              <a:spLocks noChangeArrowheads="1"/>
            </p:cNvSpPr>
            <p:nvPr/>
          </p:nvSpPr>
          <p:spPr bwMode="auto">
            <a:xfrm>
              <a:off x="1785938" y="49450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5"/>
          <p:cNvGrpSpPr>
            <a:grpSpLocks/>
          </p:cNvGrpSpPr>
          <p:nvPr/>
        </p:nvGrpSpPr>
        <p:grpSpPr bwMode="auto">
          <a:xfrm>
            <a:off x="5353050" y="2559894"/>
            <a:ext cx="1447800" cy="539750"/>
            <a:chOff x="5475288" y="4707421"/>
            <a:chExt cx="1447800" cy="539267"/>
          </a:xfrm>
        </p:grpSpPr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6330950" y="4903788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708650" y="49037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5708650" y="4903788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5708650" y="5246688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5708650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378575" y="49037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923088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Rectangle 49"/>
            <p:cNvSpPr>
              <a:spLocks noChangeArrowheads="1"/>
            </p:cNvSpPr>
            <p:nvPr/>
          </p:nvSpPr>
          <p:spPr bwMode="auto">
            <a:xfrm>
              <a:off x="5475288" y="47074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6" name="Rectangle 50"/>
            <p:cNvSpPr>
              <a:spLocks noChangeArrowheads="1"/>
            </p:cNvSpPr>
            <p:nvPr/>
          </p:nvSpPr>
          <p:spPr bwMode="auto">
            <a:xfrm>
              <a:off x="6391275" y="49053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</a:p>
          </p:txBody>
        </p:sp>
      </p:grpSp>
      <p:grpSp>
        <p:nvGrpSpPr>
          <p:cNvPr id="37" name="그룹 35"/>
          <p:cNvGrpSpPr>
            <a:grpSpLocks/>
          </p:cNvGrpSpPr>
          <p:nvPr/>
        </p:nvGrpSpPr>
        <p:grpSpPr bwMode="auto">
          <a:xfrm>
            <a:off x="7080250" y="2569419"/>
            <a:ext cx="1430338" cy="530225"/>
            <a:chOff x="7202488" y="4716463"/>
            <a:chExt cx="1430337" cy="530225"/>
          </a:xfrm>
        </p:grpSpPr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7418388" y="49037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9" name="Group 32"/>
            <p:cNvGrpSpPr>
              <a:grpSpLocks/>
            </p:cNvGrpSpPr>
            <p:nvPr/>
          </p:nvGrpSpPr>
          <p:grpSpPr bwMode="auto">
            <a:xfrm>
              <a:off x="7418388" y="4903788"/>
              <a:ext cx="1214437" cy="342900"/>
              <a:chOff x="4292" y="2863"/>
              <a:chExt cx="765" cy="216"/>
            </a:xfrm>
          </p:grpSpPr>
          <p:sp>
            <p:nvSpPr>
              <p:cNvPr id="43" name="Line 33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4" name="Group 34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5" name="Line 35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Line 36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Line 37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Line 38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0" name="Rectangle 51"/>
            <p:cNvSpPr>
              <a:spLocks noChangeArrowheads="1"/>
            </p:cNvSpPr>
            <p:nvPr/>
          </p:nvSpPr>
          <p:spPr bwMode="auto">
            <a:xfrm>
              <a:off x="7202488" y="4716463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Oval 52"/>
            <p:cNvSpPr>
              <a:spLocks noChangeArrowheads="1"/>
            </p:cNvSpPr>
            <p:nvPr/>
          </p:nvSpPr>
          <p:spPr bwMode="auto">
            <a:xfrm>
              <a:off x="8331200" y="5100638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61"/>
            <p:cNvSpPr>
              <a:spLocks noChangeArrowheads="1"/>
            </p:cNvSpPr>
            <p:nvPr/>
          </p:nvSpPr>
          <p:spPr bwMode="auto">
            <a:xfrm>
              <a:off x="8099425" y="4924425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</p:grpSp>
      <p:grpSp>
        <p:nvGrpSpPr>
          <p:cNvPr id="49" name="그룹 47"/>
          <p:cNvGrpSpPr>
            <a:grpSpLocks/>
          </p:cNvGrpSpPr>
          <p:nvPr/>
        </p:nvGrpSpPr>
        <p:grpSpPr bwMode="auto">
          <a:xfrm>
            <a:off x="3771900" y="2983756"/>
            <a:ext cx="4926013" cy="331788"/>
            <a:chOff x="3894138" y="5130800"/>
            <a:chExt cx="4926012" cy="331788"/>
          </a:xfrm>
        </p:grpSpPr>
        <p:sp>
          <p:nvSpPr>
            <p:cNvPr id="50" name="Line 62"/>
            <p:cNvSpPr>
              <a:spLocks noChangeShapeType="1"/>
            </p:cNvSpPr>
            <p:nvPr/>
          </p:nvSpPr>
          <p:spPr bwMode="auto">
            <a:xfrm>
              <a:off x="8402638" y="5143500"/>
              <a:ext cx="417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Line 63"/>
            <p:cNvSpPr>
              <a:spLocks noChangeShapeType="1"/>
            </p:cNvSpPr>
            <p:nvPr/>
          </p:nvSpPr>
          <p:spPr bwMode="auto">
            <a:xfrm>
              <a:off x="8806898" y="5143500"/>
              <a:ext cx="0" cy="306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Line 64"/>
            <p:cNvSpPr>
              <a:spLocks noChangeShapeType="1"/>
            </p:cNvSpPr>
            <p:nvPr/>
          </p:nvSpPr>
          <p:spPr bwMode="auto">
            <a:xfrm>
              <a:off x="3894138" y="5462588"/>
              <a:ext cx="49117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Line 65"/>
            <p:cNvSpPr>
              <a:spLocks noChangeShapeType="1"/>
            </p:cNvSpPr>
            <p:nvPr/>
          </p:nvSpPr>
          <p:spPr bwMode="auto">
            <a:xfrm flipH="1">
              <a:off x="3900488" y="5130800"/>
              <a:ext cx="7937" cy="323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Line 66"/>
            <p:cNvSpPr>
              <a:spLocks noChangeShapeType="1"/>
            </p:cNvSpPr>
            <p:nvPr/>
          </p:nvSpPr>
          <p:spPr bwMode="auto">
            <a:xfrm>
              <a:off x="3911600" y="5130800"/>
              <a:ext cx="161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5" name="Rectangle 69"/>
          <p:cNvSpPr>
            <a:spLocks noChangeArrowheads="1"/>
          </p:cNvSpPr>
          <p:nvPr/>
        </p:nvSpPr>
        <p:spPr bwMode="auto">
          <a:xfrm>
            <a:off x="1374775" y="2880569"/>
            <a:ext cx="6191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56" name="그룹 54"/>
          <p:cNvGrpSpPr>
            <a:grpSpLocks/>
          </p:cNvGrpSpPr>
          <p:nvPr/>
        </p:nvGrpSpPr>
        <p:grpSpPr bwMode="auto">
          <a:xfrm>
            <a:off x="1784350" y="2569419"/>
            <a:ext cx="2146300" cy="1274762"/>
            <a:chOff x="1906588" y="4716946"/>
            <a:chExt cx="2146300" cy="1274279"/>
          </a:xfrm>
        </p:grpSpPr>
        <p:grpSp>
          <p:nvGrpSpPr>
            <p:cNvPr id="57" name="그룹 55"/>
            <p:cNvGrpSpPr>
              <a:grpSpLocks/>
            </p:cNvGrpSpPr>
            <p:nvPr/>
          </p:nvGrpSpPr>
          <p:grpSpPr bwMode="auto">
            <a:xfrm>
              <a:off x="2338388" y="4716946"/>
              <a:ext cx="1714500" cy="529742"/>
              <a:chOff x="2338388" y="4716946"/>
              <a:chExt cx="1714500" cy="529742"/>
            </a:xfrm>
          </p:grpSpPr>
          <p:sp>
            <p:nvSpPr>
              <p:cNvPr id="67" name="Rectangle 6"/>
              <p:cNvSpPr>
                <a:spLocks noChangeArrowheads="1"/>
              </p:cNvSpPr>
              <p:nvPr/>
            </p:nvSpPr>
            <p:spPr bwMode="auto">
              <a:xfrm>
                <a:off x="3230563" y="4914900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68" name="Group 53"/>
              <p:cNvGrpSpPr>
                <a:grpSpLocks/>
              </p:cNvGrpSpPr>
              <p:nvPr/>
            </p:nvGrpSpPr>
            <p:grpSpPr bwMode="auto">
              <a:xfrm>
                <a:off x="2555875" y="4903788"/>
                <a:ext cx="1214438" cy="342900"/>
                <a:chOff x="1384" y="2198"/>
                <a:chExt cx="765" cy="216"/>
              </a:xfrm>
            </p:grpSpPr>
            <p:sp>
              <p:nvSpPr>
                <p:cNvPr id="72" name="Line 54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76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3" name="Group 55"/>
                <p:cNvGrpSpPr>
                  <a:grpSpLocks/>
                </p:cNvGrpSpPr>
                <p:nvPr/>
              </p:nvGrpSpPr>
              <p:grpSpPr bwMode="auto">
                <a:xfrm>
                  <a:off x="1384" y="2198"/>
                  <a:ext cx="765" cy="216"/>
                  <a:chOff x="1384" y="2198"/>
                  <a:chExt cx="765" cy="216"/>
                </a:xfrm>
              </p:grpSpPr>
              <p:sp>
                <p:nvSpPr>
                  <p:cNvPr id="74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414"/>
                    <a:ext cx="765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198"/>
                    <a:ext cx="0" cy="216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198"/>
                    <a:ext cx="0" cy="21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2149" y="2198"/>
                    <a:ext cx="0" cy="216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9" name="Rectangle 60"/>
              <p:cNvSpPr>
                <a:spLocks noChangeArrowheads="1"/>
              </p:cNvSpPr>
              <p:nvPr/>
            </p:nvSpPr>
            <p:spPr bwMode="auto">
              <a:xfrm>
                <a:off x="2338388" y="4716946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  <a:r>
                  <a:rPr lang="ko-KR" altLang="en-US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70" name="Line 67"/>
              <p:cNvSpPr>
                <a:spLocks noChangeShapeType="1"/>
              </p:cNvSpPr>
              <p:nvPr/>
            </p:nvSpPr>
            <p:spPr bwMode="auto">
              <a:xfrm>
                <a:off x="3548063" y="4995863"/>
                <a:ext cx="50482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1" name="Oval 68"/>
              <p:cNvSpPr>
                <a:spLocks noChangeArrowheads="1"/>
              </p:cNvSpPr>
              <p:nvPr/>
            </p:nvSpPr>
            <p:spPr bwMode="auto">
              <a:xfrm>
                <a:off x="3482975" y="495458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8" name="Group 70"/>
            <p:cNvGrpSpPr>
              <a:grpSpLocks/>
            </p:cNvGrpSpPr>
            <p:nvPr/>
          </p:nvGrpSpPr>
          <p:grpSpPr bwMode="auto">
            <a:xfrm>
              <a:off x="1906588" y="5256213"/>
              <a:ext cx="1008062" cy="735012"/>
              <a:chOff x="2343" y="3446"/>
              <a:chExt cx="635" cy="463"/>
            </a:xfrm>
          </p:grpSpPr>
          <p:sp>
            <p:nvSpPr>
              <p:cNvPr id="59" name="Rectangle 71"/>
              <p:cNvSpPr>
                <a:spLocks noChangeArrowheads="1"/>
              </p:cNvSpPr>
              <p:nvPr/>
            </p:nvSpPr>
            <p:spPr bwMode="auto">
              <a:xfrm>
                <a:off x="2343" y="3693"/>
                <a:ext cx="25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old</a:t>
                </a:r>
              </a:p>
            </p:txBody>
          </p:sp>
          <p:sp>
            <p:nvSpPr>
              <p:cNvPr id="60" name="Line 72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1" name="Line 73"/>
              <p:cNvSpPr>
                <a:spLocks noChangeShapeType="1"/>
              </p:cNvSpPr>
              <p:nvPr/>
            </p:nvSpPr>
            <p:spPr bwMode="auto">
              <a:xfrm>
                <a:off x="2635" y="3873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2" name="Line 74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3" name="Line 75"/>
              <p:cNvSpPr>
                <a:spLocks noChangeShapeType="1"/>
              </p:cNvSpPr>
              <p:nvPr/>
            </p:nvSpPr>
            <p:spPr bwMode="auto">
              <a:xfrm>
                <a:off x="2978" y="3657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4" name="Rectangle 76"/>
              <p:cNvSpPr>
                <a:spLocks noChangeArrowheads="1"/>
              </p:cNvSpPr>
              <p:nvPr/>
            </p:nvSpPr>
            <p:spPr bwMode="auto">
              <a:xfrm>
                <a:off x="2646" y="3747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</a:p>
            </p:txBody>
          </p:sp>
          <p:sp>
            <p:nvSpPr>
              <p:cNvPr id="65" name="Oval 77"/>
              <p:cNvSpPr>
                <a:spLocks noChangeArrowheads="1"/>
              </p:cNvSpPr>
              <p:nvPr/>
            </p:nvSpPr>
            <p:spPr bwMode="auto">
              <a:xfrm>
                <a:off x="2797" y="3702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Line 78"/>
              <p:cNvSpPr>
                <a:spLocks noChangeShapeType="1"/>
              </p:cNvSpPr>
              <p:nvPr/>
            </p:nvSpPr>
            <p:spPr bwMode="auto">
              <a:xfrm flipV="1">
                <a:off x="2821" y="3446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78" name="그룹 76"/>
          <p:cNvGrpSpPr>
            <a:grpSpLocks/>
          </p:cNvGrpSpPr>
          <p:nvPr/>
        </p:nvGrpSpPr>
        <p:grpSpPr bwMode="auto">
          <a:xfrm>
            <a:off x="3770313" y="2566244"/>
            <a:ext cx="1355725" cy="533400"/>
            <a:chOff x="3892550" y="4713771"/>
            <a:chExt cx="1355725" cy="532917"/>
          </a:xfrm>
        </p:grpSpPr>
        <p:sp>
          <p:nvSpPr>
            <p:cNvPr id="79" name="Rectangle 16"/>
            <p:cNvSpPr>
              <a:spLocks noChangeArrowheads="1"/>
            </p:cNvSpPr>
            <p:nvPr/>
          </p:nvSpPr>
          <p:spPr bwMode="auto">
            <a:xfrm>
              <a:off x="4033838" y="490378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Line 17"/>
            <p:cNvSpPr>
              <a:spLocks noChangeShapeType="1"/>
            </p:cNvSpPr>
            <p:nvPr/>
          </p:nvSpPr>
          <p:spPr bwMode="auto">
            <a:xfrm>
              <a:off x="4033838" y="490378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1" name="Line 18"/>
            <p:cNvSpPr>
              <a:spLocks noChangeShapeType="1"/>
            </p:cNvSpPr>
            <p:nvPr/>
          </p:nvSpPr>
          <p:spPr bwMode="auto">
            <a:xfrm>
              <a:off x="4033838" y="524668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2" name="Line 19"/>
            <p:cNvSpPr>
              <a:spLocks noChangeShapeType="1"/>
            </p:cNvSpPr>
            <p:nvPr/>
          </p:nvSpPr>
          <p:spPr bwMode="auto">
            <a:xfrm>
              <a:off x="4033838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20"/>
            <p:cNvSpPr>
              <a:spLocks noChangeShapeType="1"/>
            </p:cNvSpPr>
            <p:nvPr/>
          </p:nvSpPr>
          <p:spPr bwMode="auto">
            <a:xfrm>
              <a:off x="4703763" y="490378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21"/>
            <p:cNvSpPr>
              <a:spLocks noChangeShapeType="1"/>
            </p:cNvSpPr>
            <p:nvPr/>
          </p:nvSpPr>
          <p:spPr bwMode="auto">
            <a:xfrm>
              <a:off x="5248275" y="490378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Rectangle 48"/>
            <p:cNvSpPr>
              <a:spLocks noChangeArrowheads="1"/>
            </p:cNvSpPr>
            <p:nvPr/>
          </p:nvSpPr>
          <p:spPr bwMode="auto">
            <a:xfrm>
              <a:off x="3892550" y="4713771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86" name="Rectangle 79"/>
            <p:cNvSpPr>
              <a:spLocks noChangeArrowheads="1"/>
            </p:cNvSpPr>
            <p:nvPr/>
          </p:nvSpPr>
          <p:spPr bwMode="auto">
            <a:xfrm>
              <a:off x="4714875" y="49053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87" name="Group 80"/>
          <p:cNvGrpSpPr>
            <a:grpSpLocks/>
          </p:cNvGrpSpPr>
          <p:nvPr/>
        </p:nvGrpSpPr>
        <p:grpSpPr bwMode="auto">
          <a:xfrm>
            <a:off x="4837113" y="2937719"/>
            <a:ext cx="757237" cy="71437"/>
            <a:chOff x="1701" y="709"/>
            <a:chExt cx="477" cy="45"/>
          </a:xfrm>
        </p:grpSpPr>
        <p:sp>
          <p:nvSpPr>
            <p:cNvPr id="88" name="Line 81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9" name="Oval 82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0" name="Rectangle 83"/>
          <p:cNvSpPr>
            <a:spLocks noChangeArrowheads="1"/>
          </p:cNvSpPr>
          <p:nvPr/>
        </p:nvSpPr>
        <p:spPr bwMode="auto">
          <a:xfrm>
            <a:off x="3152775" y="2907556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200</a:t>
            </a:r>
          </a:p>
        </p:txBody>
      </p:sp>
      <p:grpSp>
        <p:nvGrpSpPr>
          <p:cNvPr id="91" name="Group 84"/>
          <p:cNvGrpSpPr>
            <a:grpSpLocks/>
          </p:cNvGrpSpPr>
          <p:nvPr/>
        </p:nvGrpSpPr>
        <p:grpSpPr bwMode="auto">
          <a:xfrm>
            <a:off x="1698625" y="2404319"/>
            <a:ext cx="2246313" cy="431800"/>
            <a:chOff x="657" y="2750"/>
            <a:chExt cx="1497" cy="317"/>
          </a:xfrm>
        </p:grpSpPr>
        <p:sp>
          <p:nvSpPr>
            <p:cNvPr id="92" name="Line 85"/>
            <p:cNvSpPr>
              <a:spLocks noChangeShapeType="1"/>
            </p:cNvSpPr>
            <p:nvPr/>
          </p:nvSpPr>
          <p:spPr bwMode="auto">
            <a:xfrm flipV="1">
              <a:off x="657" y="2750"/>
              <a:ext cx="318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Line 86"/>
            <p:cNvSpPr>
              <a:spLocks noChangeShapeType="1"/>
            </p:cNvSpPr>
            <p:nvPr/>
          </p:nvSpPr>
          <p:spPr bwMode="auto">
            <a:xfrm>
              <a:off x="975" y="2750"/>
              <a:ext cx="8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Line 87"/>
            <p:cNvSpPr>
              <a:spLocks noChangeShapeType="1"/>
            </p:cNvSpPr>
            <p:nvPr/>
          </p:nvSpPr>
          <p:spPr bwMode="auto">
            <a:xfrm>
              <a:off x="1837" y="2750"/>
              <a:ext cx="317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2362200" y="3521919"/>
            <a:ext cx="2751138" cy="423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38200" lvl="1" indent="-38100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ko-KR" sz="1600" dirty="0"/>
              <a:t>❹</a:t>
            </a:r>
            <a:r>
              <a:rPr lang="ko-KR" altLang="en-US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kern="0" dirty="0" err="1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returnNode</a:t>
            </a:r>
            <a:r>
              <a:rPr lang="en-US" altLang="ko-KR" sz="1800" kern="0" dirty="0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t>(old);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127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최종결과</a:t>
            </a: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97" y="1412776"/>
            <a:ext cx="7280254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818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4-3] </a:t>
            </a:r>
            <a:r>
              <a:rPr lang="ko-KR" altLang="en-US" dirty="0"/>
              <a:t>원형 연결 리스트 프로그램 </a:t>
            </a:r>
            <a:r>
              <a:rPr lang="en-US" altLang="ko-KR" dirty="0"/>
              <a:t> 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196p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원형 연결 리스트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264" y="1972900"/>
            <a:ext cx="4333769" cy="363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703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이중 연결 리스트의 개념</a:t>
            </a:r>
            <a:r>
              <a:rPr lang="en-US" altLang="ko-KR" dirty="0"/>
              <a:t> </a:t>
            </a:r>
          </a:p>
          <a:p>
            <a:pPr lvl="1">
              <a:defRPr/>
            </a:pPr>
            <a:r>
              <a:rPr lang="ko-KR" altLang="en-US" dirty="0"/>
              <a:t>양쪽 방향으로 순회할 수 있도록 </a:t>
            </a:r>
            <a:r>
              <a:rPr lang="ko-KR" altLang="en-US" dirty="0" err="1"/>
              <a:t>노드를</a:t>
            </a:r>
            <a:r>
              <a:rPr lang="ko-KR" altLang="en-US" dirty="0"/>
              <a:t> 연결한 리스트</a:t>
            </a:r>
          </a:p>
          <a:p>
            <a:pPr lvl="1">
              <a:defRPr/>
            </a:pPr>
            <a:r>
              <a:rPr lang="ko-KR" altLang="en-US" dirty="0"/>
              <a:t>이중 연결 리스트의 </a:t>
            </a:r>
            <a:r>
              <a:rPr lang="ko-KR" altLang="en-US" dirty="0" err="1"/>
              <a:t>노드</a:t>
            </a:r>
            <a:r>
              <a:rPr lang="ko-KR" altLang="en-US" dirty="0"/>
              <a:t> 구조와 구조체 정의</a:t>
            </a:r>
          </a:p>
          <a:p>
            <a:pPr lvl="2">
              <a:defRPr/>
            </a:pPr>
            <a:r>
              <a:rPr lang="en-US" altLang="ko-KR" dirty="0" err="1"/>
              <a:t>llink</a:t>
            </a:r>
            <a:r>
              <a:rPr lang="en-US" altLang="ko-KR" dirty="0"/>
              <a:t>(left link) </a:t>
            </a:r>
            <a:r>
              <a:rPr lang="ko-KR" altLang="en-US" dirty="0"/>
              <a:t>필드 </a:t>
            </a:r>
            <a:r>
              <a:rPr lang="en-US" altLang="ko-KR" dirty="0"/>
              <a:t>: </a:t>
            </a:r>
            <a:r>
              <a:rPr lang="ko-KR" altLang="en-US" dirty="0"/>
              <a:t>왼쪽 노드와 연결하는 포인터 </a:t>
            </a:r>
          </a:p>
          <a:p>
            <a:pPr lvl="2">
              <a:defRPr/>
            </a:pPr>
            <a:r>
              <a:rPr lang="en-US" altLang="ko-KR" dirty="0" err="1"/>
              <a:t>rlink</a:t>
            </a:r>
            <a:r>
              <a:rPr lang="en-US" altLang="ko-KR" dirty="0"/>
              <a:t>(right link) </a:t>
            </a:r>
            <a:r>
              <a:rPr lang="ko-KR" altLang="en-US" dirty="0"/>
              <a:t>필드 </a:t>
            </a:r>
            <a:r>
              <a:rPr lang="en-US" altLang="ko-KR" dirty="0"/>
              <a:t>: </a:t>
            </a:r>
            <a:r>
              <a:rPr lang="ko-KR" altLang="en-US" dirty="0"/>
              <a:t>오른쪽 </a:t>
            </a:r>
            <a:r>
              <a:rPr lang="ko-KR" altLang="en-US" dirty="0" err="1"/>
              <a:t>노드와</a:t>
            </a:r>
            <a:r>
              <a:rPr lang="ko-KR" altLang="en-US" dirty="0"/>
              <a:t> 연결하는 포인터 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en-US" altLang="ko-KR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이중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8106" y="3044135"/>
            <a:ext cx="3999437" cy="357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2152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단방향과</a:t>
            </a:r>
            <a:r>
              <a:rPr lang="ko-KR" altLang="en-US" dirty="0"/>
              <a:t> 양방향 기차놀이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(b)</a:t>
            </a:r>
            <a:r>
              <a:rPr lang="ko-KR" altLang="en-US" dirty="0"/>
              <a:t>의 양방향 기차를 이중 연결 리스트라고 생각하면 아이들은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왼손의 이름표는 </a:t>
            </a:r>
            <a:r>
              <a:rPr lang="en-US" altLang="ko-KR" dirty="0" err="1"/>
              <a:t>llink</a:t>
            </a:r>
            <a:r>
              <a:rPr lang="en-US" altLang="ko-KR" dirty="0"/>
              <a:t>, </a:t>
            </a:r>
            <a:r>
              <a:rPr lang="ko-KR" altLang="en-US" dirty="0"/>
              <a:t>오른손의 이름표는 </a:t>
            </a:r>
            <a:r>
              <a:rPr lang="en-US" altLang="ko-KR" dirty="0" err="1"/>
              <a:t>rlink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이중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6921" y="1412776"/>
            <a:ext cx="8040347" cy="281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697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리스트 </a:t>
            </a:r>
            <a:r>
              <a:rPr lang="en-US" altLang="ko-KR" dirty="0"/>
              <a:t>week=(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)</a:t>
            </a:r>
            <a:r>
              <a:rPr lang="ko-KR" altLang="en-US" dirty="0"/>
              <a:t>의 이중 연결 리스트 구성</a:t>
            </a:r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lvl="1">
              <a:defRPr/>
            </a:pPr>
            <a:r>
              <a:rPr lang="ko-KR" altLang="en-US" dirty="0"/>
              <a:t>원형 이중 연결 리스트</a:t>
            </a:r>
          </a:p>
          <a:p>
            <a:pPr lvl="2">
              <a:defRPr/>
            </a:pPr>
            <a:r>
              <a:rPr lang="ko-KR" altLang="en-US" dirty="0"/>
              <a:t>이중 연결 리스트를 원형으로 구성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이중 </a:t>
            </a:r>
            <a:r>
              <a:rPr lang="ko-KR" altLang="en-US"/>
              <a:t>연결 리스트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4295" y="1416048"/>
            <a:ext cx="7812161" cy="1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974" y="4462037"/>
            <a:ext cx="8166783" cy="169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12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20700" indent="-260350" eaLnBrk="1" hangingPunct="1">
              <a:defRPr/>
            </a:pPr>
            <a:r>
              <a:rPr lang="ko-KR" altLang="en-US" dirty="0"/>
              <a:t>연결 리스트의 이해</a:t>
            </a:r>
            <a:endParaRPr lang="en-US" altLang="ko-KR" dirty="0"/>
          </a:p>
          <a:p>
            <a:pPr marL="717550" lvl="1" indent="-260350" eaLnBrk="1" hangingPunct="1">
              <a:defRPr/>
            </a:pPr>
            <a:r>
              <a:rPr lang="ko-KR" altLang="en-US"/>
              <a:t>기차놀이와 연결 리스트</a:t>
            </a:r>
            <a:endParaRPr lang="en-US" altLang="ko-KR"/>
          </a:p>
          <a:p>
            <a:pPr marL="987425" lvl="2" indent="-260350" eaLnBrk="1" hangingPunct="1">
              <a:defRPr/>
            </a:pPr>
            <a:r>
              <a:rPr lang="ko-KR" altLang="en-US"/>
              <a:t>기차놀이 하는 아이들 </a:t>
            </a:r>
            <a:r>
              <a:rPr lang="en-US" altLang="ko-KR"/>
              <a:t>: </a:t>
            </a:r>
            <a:r>
              <a:rPr lang="ko-KR" altLang="en-US"/>
              <a:t>연결 리스트의 노드</a:t>
            </a:r>
            <a:endParaRPr lang="en-US" altLang="ko-KR"/>
          </a:p>
          <a:p>
            <a:pPr marL="987425" lvl="2" indent="-260350" eaLnBrk="1" hangingPunct="1">
              <a:defRPr/>
            </a:pPr>
            <a:r>
              <a:rPr lang="ko-KR" altLang="en-US"/>
              <a:t>이름표 </a:t>
            </a:r>
            <a:r>
              <a:rPr lang="en-US" altLang="ko-KR"/>
              <a:t>: </a:t>
            </a:r>
            <a:r>
              <a:rPr lang="ko-KR" altLang="en-US"/>
              <a:t>노드의 </a:t>
            </a:r>
            <a:r>
              <a:rPr lang="en-US" altLang="ko-KR"/>
              <a:t>link </a:t>
            </a:r>
            <a:r>
              <a:rPr lang="ko-KR" altLang="en-US"/>
              <a:t>필드</a:t>
            </a: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2853103"/>
            <a:ext cx="6417220" cy="105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517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이중 연결 리스트에 노드를 삽입하는 과정과 알고리즘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3"/>
            <a:ext cx="4536504" cy="37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69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52736"/>
            <a:ext cx="4084110" cy="2808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2" y="987045"/>
            <a:ext cx="4197038" cy="2592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89040"/>
            <a:ext cx="4505845" cy="288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389" y="3806160"/>
            <a:ext cx="3570601" cy="27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26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05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424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이중 </a:t>
            </a:r>
            <a:r>
              <a:rPr lang="ko-KR" altLang="en-US" dirty="0"/>
              <a:t>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방법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683568" y="1484785"/>
            <a:ext cx="806489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734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이중 연결 리스트에 원소를 </a:t>
            </a:r>
            <a:r>
              <a:rPr lang="ko-KR" altLang="en-US"/>
              <a:t>삽입하는 알고리즘</a:t>
            </a: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756" y="1494923"/>
            <a:ext cx="8213724" cy="277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930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이중 연결 리스트에 </a:t>
            </a:r>
            <a:r>
              <a:rPr lang="ko-KR" altLang="en-US" dirty="0" err="1"/>
              <a:t>노드를</a:t>
            </a:r>
            <a:r>
              <a:rPr lang="ko-KR" altLang="en-US" dirty="0"/>
              <a:t> 삽입하는 과정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 </a:t>
            </a:r>
            <a:r>
              <a:rPr lang="ko-KR" altLang="en-US" dirty="0" err="1"/>
              <a:t>필드값이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준비</a:t>
            </a:r>
            <a:r>
              <a:rPr lang="en-US" altLang="ko-KR" dirty="0"/>
              <a:t>, </a:t>
            </a:r>
            <a:r>
              <a:rPr lang="ko-KR" altLang="en-US" dirty="0"/>
              <a:t>포인터 </a:t>
            </a:r>
            <a:r>
              <a:rPr lang="en-US" altLang="ko-KR" dirty="0"/>
              <a:t>pre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노드의</a:t>
            </a:r>
            <a:r>
              <a:rPr lang="ko-KR" altLang="en-US" dirty="0"/>
              <a:t> 다음 </a:t>
            </a:r>
            <a:r>
              <a:rPr lang="ko-KR" altLang="en-US" dirty="0" err="1"/>
              <a:t>노드로</a:t>
            </a:r>
            <a:r>
              <a:rPr lang="ko-KR" altLang="en-US" dirty="0"/>
              <a:t> 삽입하려고 한다고 가정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7020" y="2085974"/>
            <a:ext cx="7412813" cy="283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8666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en-US" altLang="ko-KR" dirty="0" err="1"/>
              <a:t>new.rlink</a:t>
            </a:r>
            <a:r>
              <a:rPr lang="en-US" altLang="ko-KR" dirty="0"/>
              <a:t> ← </a:t>
            </a:r>
            <a:r>
              <a:rPr lang="en-US" altLang="ko-KR" dirty="0" err="1"/>
              <a:t>pre.rlink</a:t>
            </a:r>
            <a:r>
              <a:rPr lang="en-US" altLang="ko-KR" dirty="0"/>
              <a:t>;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 ➋</a:t>
            </a:r>
            <a:r>
              <a:rPr lang="en-US" altLang="ko-KR" dirty="0"/>
              <a:t> </a:t>
            </a:r>
            <a:r>
              <a:rPr lang="en-US" altLang="ko-KR" dirty="0" err="1"/>
              <a:t>pre.rlink</a:t>
            </a:r>
            <a:r>
              <a:rPr lang="en-US" altLang="ko-KR" dirty="0"/>
              <a:t> ← new;</a:t>
            </a: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9" y="1340769"/>
            <a:ext cx="5989984" cy="20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77" y="4293097"/>
            <a:ext cx="552782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6761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en-US" altLang="ko-KR" dirty="0" err="1"/>
              <a:t>new.llink</a:t>
            </a:r>
            <a:r>
              <a:rPr lang="en-US" altLang="ko-KR" dirty="0"/>
              <a:t> ← pre;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 ➍</a:t>
            </a:r>
            <a:r>
              <a:rPr lang="en-US" altLang="ko-KR" dirty="0"/>
              <a:t> </a:t>
            </a:r>
            <a:r>
              <a:rPr lang="en-US" altLang="ko-KR" dirty="0" err="1"/>
              <a:t>new.rlink.llink</a:t>
            </a:r>
            <a:r>
              <a:rPr lang="en-US" altLang="ko-KR" dirty="0"/>
              <a:t> ← new;</a:t>
            </a: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82" y="1412776"/>
            <a:ext cx="70961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82" y="4293096"/>
            <a:ext cx="710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449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 결과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3517" y="1412776"/>
            <a:ext cx="7649013" cy="165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599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이중 연결 리스트에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과정과 알고리즘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이중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방법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이중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방법을 알고리즘으로 정의</a:t>
            </a:r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665" y="1777414"/>
            <a:ext cx="8157143" cy="200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4440306"/>
            <a:ext cx="8048574" cy="194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88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선형 리스트 </a:t>
            </a:r>
            <a:r>
              <a:rPr lang="en-US" altLang="ko-KR" dirty="0"/>
              <a:t>week</a:t>
            </a:r>
            <a:r>
              <a:rPr lang="ko-KR" altLang="en-US" dirty="0"/>
              <a:t>의  순차 리스트 표현</a:t>
            </a:r>
          </a:p>
          <a:p>
            <a:pPr lvl="2" eaLnBrk="1" hangingPunct="1"/>
            <a:r>
              <a:rPr lang="ko-KR" altLang="en-US" dirty="0"/>
              <a:t>리스트 </a:t>
            </a:r>
            <a:r>
              <a:rPr lang="en-US" altLang="ko-KR" dirty="0"/>
              <a:t>week=(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화</a:t>
            </a:r>
            <a:r>
              <a:rPr lang="en-US" altLang="ko-KR" dirty="0"/>
              <a:t>, 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목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토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) 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이해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1734946"/>
            <a:ext cx="7927801" cy="315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4995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이중 연결 리스트에서 </a:t>
            </a:r>
            <a:r>
              <a:rPr lang="ko-KR" altLang="en-US" dirty="0" err="1"/>
              <a:t>노드를</a:t>
            </a:r>
            <a:r>
              <a:rPr lang="ko-KR" altLang="en-US" dirty="0"/>
              <a:t> 삭제하는 과정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초기 상태</a:t>
            </a: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en-US" altLang="ko-KR" dirty="0" err="1"/>
              <a:t>old.llink.rlink</a:t>
            </a:r>
            <a:r>
              <a:rPr lang="en-US" altLang="ko-KR" dirty="0"/>
              <a:t> ← </a:t>
            </a:r>
            <a:r>
              <a:rPr lang="en-US" altLang="ko-KR" dirty="0" err="1"/>
              <a:t>old.rlink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3977" y="1772816"/>
            <a:ext cx="6937719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9" y="4455244"/>
            <a:ext cx="71056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5218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9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en-US" altLang="ko-KR" dirty="0" err="1"/>
              <a:t>old.rlink.llink</a:t>
            </a:r>
            <a:r>
              <a:rPr lang="en-US" altLang="ko-KR" dirty="0"/>
              <a:t> ← </a:t>
            </a:r>
            <a:r>
              <a:rPr lang="en-US" altLang="ko-KR" dirty="0" err="1"/>
              <a:t>old.llink</a:t>
            </a:r>
            <a:r>
              <a:rPr lang="en-US" altLang="ko-KR" dirty="0"/>
              <a:t>;</a:t>
            </a:r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en-US" altLang="ko-KR" dirty="0" err="1"/>
              <a:t>returnNode</a:t>
            </a:r>
            <a:r>
              <a:rPr lang="en-US" altLang="ko-KR" dirty="0"/>
              <a:t>(old);</a:t>
            </a:r>
            <a:endParaRPr lang="ko-KR" altLang="en-US" dirty="0"/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412776"/>
            <a:ext cx="71151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6390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최종 결과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5838" y="1487705"/>
            <a:ext cx="7172325" cy="117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0521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4-4] </a:t>
            </a:r>
            <a:r>
              <a:rPr lang="ko-KR" altLang="en-US" dirty="0"/>
              <a:t>이중 연결 리스트 프로그램</a:t>
            </a:r>
            <a:r>
              <a:rPr lang="en-US" altLang="ko-KR" dirty="0"/>
              <a:t> 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209p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6181" y="1844824"/>
            <a:ext cx="4531923" cy="375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16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단순 연결 리스트를 이용한 다항식 표현</a:t>
            </a:r>
            <a:endParaRPr lang="en-US" altLang="ko-KR" dirty="0"/>
          </a:p>
          <a:p>
            <a:pPr lvl="1"/>
            <a:r>
              <a:rPr lang="ko-KR" altLang="en-US" dirty="0"/>
              <a:t>다항식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구조와 구조체 정의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다항식 표현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602" y="1844824"/>
            <a:ext cx="4942516" cy="455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2071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다항식 </a:t>
            </a:r>
            <a:r>
              <a:rPr lang="ko-KR" altLang="en-US" dirty="0" err="1"/>
              <a:t>노드를</a:t>
            </a:r>
            <a:r>
              <a:rPr lang="ko-KR" altLang="en-US" dirty="0"/>
              <a:t> 사용한 표현</a:t>
            </a:r>
            <a:endParaRPr lang="en-US" altLang="ko-KR" dirty="0"/>
          </a:p>
          <a:p>
            <a:pPr lvl="2"/>
            <a:r>
              <a:rPr lang="ko-KR" altLang="en-US" dirty="0"/>
              <a:t>다항식 </a:t>
            </a:r>
            <a:r>
              <a:rPr lang="en-US" altLang="ko-KR" dirty="0"/>
              <a:t>A(x) = 4x3+3x2+5x</a:t>
            </a:r>
            <a:r>
              <a:rPr lang="ko-KR" altLang="en-US" dirty="0"/>
              <a:t>와 </a:t>
            </a:r>
            <a:r>
              <a:rPr lang="en-US" altLang="ko-KR" dirty="0"/>
              <a:t>B(x) = 3x4+x3+2x+1</a:t>
            </a:r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다항식 표현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720" y="1844824"/>
            <a:ext cx="809478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1445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다항식 연결 자료구조의 항 삽입 알고리즘 </a:t>
            </a:r>
            <a:endParaRPr lang="en-US" altLang="ko-KR" dirty="0"/>
          </a:p>
          <a:p>
            <a:pPr lvl="1"/>
            <a:r>
              <a:rPr lang="ko-KR" altLang="en-US" dirty="0"/>
              <a:t>다항식 리스트 포인터 </a:t>
            </a:r>
            <a:r>
              <a:rPr lang="en-US" altLang="ko-KR" dirty="0"/>
              <a:t>PL</a:t>
            </a:r>
            <a:r>
              <a:rPr lang="ko-KR" altLang="en-US" dirty="0"/>
              <a:t>과 </a:t>
            </a:r>
            <a:r>
              <a:rPr lang="en-US" altLang="ko-KR" dirty="0" err="1"/>
              <a:t>coef</a:t>
            </a:r>
            <a:r>
              <a:rPr lang="en-US" altLang="ko-KR" dirty="0"/>
              <a:t> </a:t>
            </a:r>
            <a:r>
              <a:rPr lang="ko-KR" altLang="en-US" dirty="0"/>
              <a:t>필드 값을 저장한 변수 </a:t>
            </a:r>
            <a:r>
              <a:rPr lang="en-US" altLang="ko-KR" dirty="0" err="1"/>
              <a:t>coef</a:t>
            </a:r>
            <a:r>
              <a:rPr lang="en-US" altLang="ko-KR" dirty="0"/>
              <a:t>, expo </a:t>
            </a:r>
            <a:r>
              <a:rPr lang="ko-KR" altLang="en-US" dirty="0"/>
              <a:t>필드 값을 저장한 변수 </a:t>
            </a:r>
            <a:r>
              <a:rPr lang="en-US" altLang="ko-KR" dirty="0"/>
              <a:t>expo, </a:t>
            </a:r>
            <a:r>
              <a:rPr lang="ko-KR" altLang="en-US" dirty="0"/>
              <a:t>리스트 </a:t>
            </a:r>
            <a:r>
              <a:rPr lang="en-US" altLang="ko-KR" dirty="0"/>
              <a:t>PL</a:t>
            </a:r>
            <a:r>
              <a:rPr lang="ko-KR" altLang="en-US" dirty="0"/>
              <a:t>의 마지막 </a:t>
            </a:r>
            <a:r>
              <a:rPr lang="ko-KR" altLang="en-US" dirty="0" err="1"/>
              <a:t>노드의</a:t>
            </a:r>
            <a:r>
              <a:rPr lang="ko-KR" altLang="en-US" dirty="0"/>
              <a:t> 위치를 지시하는 포인터 </a:t>
            </a:r>
            <a:r>
              <a:rPr lang="en-US" altLang="ko-KR" dirty="0"/>
              <a:t>last</a:t>
            </a:r>
            <a:r>
              <a:rPr lang="ko-KR" altLang="en-US" dirty="0"/>
              <a:t>를 매개변수로 사용 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2421993"/>
            <a:ext cx="7704856" cy="406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4552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다항식에 항을 추가하는 과정</a:t>
            </a: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 ➊</a:t>
            </a:r>
            <a:r>
              <a:rPr lang="ko-KR" altLang="en-US" dirty="0"/>
              <a:t> 공백 리스트인 경우</a:t>
            </a: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➊- a </a:t>
            </a:r>
            <a:r>
              <a:rPr lang="en-US" altLang="ko-KR" dirty="0"/>
              <a:t>PL ← new;</a:t>
            </a: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28800"/>
            <a:ext cx="31908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4077072"/>
            <a:ext cx="3190875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653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➊- b </a:t>
            </a:r>
            <a:r>
              <a:rPr lang="en-US" altLang="ko-KR" dirty="0"/>
              <a:t>last ← new;</a:t>
            </a:r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아닌 경우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32194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17032"/>
            <a:ext cx="7848872" cy="14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248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a </a:t>
            </a:r>
            <a:r>
              <a:rPr lang="en-US" altLang="ko-KR" dirty="0" err="1"/>
              <a:t>last.link</a:t>
            </a:r>
            <a:r>
              <a:rPr lang="en-US" altLang="ko-KR" dirty="0"/>
              <a:t> ← new;</a:t>
            </a:r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b </a:t>
            </a:r>
            <a:r>
              <a:rPr lang="en-US" altLang="ko-KR" dirty="0"/>
              <a:t>last ← new;</a:t>
            </a: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구현 </a:t>
            </a:r>
            <a:r>
              <a:rPr lang="en-US" altLang="ko-KR" dirty="0"/>
              <a:t>: </a:t>
            </a:r>
            <a:r>
              <a:rPr lang="ko-KR" altLang="en-US" dirty="0"/>
              <a:t>항 삽입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01932"/>
            <a:ext cx="8004571" cy="142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3056"/>
            <a:ext cx="8004571" cy="142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9678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1650</TotalTime>
  <Words>4416</Words>
  <Application>Microsoft Office PowerPoint</Application>
  <PresentationFormat>화면 슬라이드 쇼(4:3)</PresentationFormat>
  <Paragraphs>1196</Paragraphs>
  <Slides>113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4" baseType="lpstr">
      <vt:lpstr>HY견고딕</vt:lpstr>
      <vt:lpstr>HY견명조</vt:lpstr>
      <vt:lpstr>굴림</vt:lpstr>
      <vt:lpstr>나눔고딕</vt:lpstr>
      <vt:lpstr>돋움</vt:lpstr>
      <vt:lpstr>맑은 고딕</vt:lpstr>
      <vt:lpstr>Arial</vt:lpstr>
      <vt:lpstr>Times New Roman</vt:lpstr>
      <vt:lpstr>Verdana</vt:lpstr>
      <vt:lpstr>Wingdings</vt:lpstr>
      <vt:lpstr>1_마스터</vt:lpstr>
      <vt:lpstr>Chapter 04 연결 자료구조와 연결 리스트</vt:lpstr>
      <vt:lpstr>PowerPoint 프레젠테이션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2. 단순 연결 리스트</vt:lpstr>
      <vt:lpstr>2. 단순 연결 리스트 : 삽입 연산</vt:lpstr>
      <vt:lpstr>2. 단순 연결 리스트 : 삽입 연산</vt:lpstr>
      <vt:lpstr>2. 단순 연결 리스트 : 삽입 연산</vt:lpstr>
      <vt:lpstr>2. 단순 연결 리스트 : 삽입 연산</vt:lpstr>
      <vt:lpstr>2. 단순 연결 리스트 : 삭제 연산</vt:lpstr>
      <vt:lpstr>2. 단순 연결 리스트 : 삭제 연산</vt:lpstr>
      <vt:lpstr>2. 단순 연결 리스트 : 삭제 연산</vt:lpstr>
      <vt:lpstr>2. 단순 연결 리스트 : 삭제 연산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5. 연결 리스트의 응용 및 구현 : 다항식 표현 </vt:lpstr>
      <vt:lpstr>5. 연결 리스트의 응용 및 구현 : 다항식 표현 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4. 이중 연결 리스트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양재훈</cp:lastModifiedBy>
  <cp:revision>228</cp:revision>
  <dcterms:created xsi:type="dcterms:W3CDTF">2011-01-05T15:14:06Z</dcterms:created>
  <dcterms:modified xsi:type="dcterms:W3CDTF">2022-05-16T05:40:58Z</dcterms:modified>
</cp:coreProperties>
</file>